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svg" ContentType="image/svg+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notesMasterIdLst>
    <p:notesMasterId r:id="rId21"/>
  </p:notesMasterIdLst>
  <p:sldSz cx="12192000" cy="6858000" type="custom"/>
  <p:notesSz cx="6858000" cy="12192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119" d="100"/>
          <a:sy n="119" d="100"/>
        </p:scale>
        <p:origin x="3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  <Relationship Id="rId1" Target="slideMasters/slideMaster1.xml" Type="http://schemas.openxmlformats.org/officeDocument/2006/relationships/slideMaster"/>  <Relationship Id="rId2" Target="slides/slide1.xml" Type="http://schemas.openxmlformats.org/officeDocument/2006/relationships/slide"/>  <Relationship Id="rId3" Target="slides/slide2.xml" Type="http://schemas.openxmlformats.org/officeDocument/2006/relationships/slide"/>  <Relationship Id="rId4" Target="slides/slide3.xml" Type="http://schemas.openxmlformats.org/officeDocument/2006/relationships/slide"/>  <Relationship Id="rId5" Target="slides/slide4.xml" Type="http://schemas.openxmlformats.org/officeDocument/2006/relationships/slide"/>  <Relationship Id="rId6" Target="slides/slide5.xml" Type="http://schemas.openxmlformats.org/officeDocument/2006/relationships/slide"/>  <Relationship Id="rId7" Target="slides/slide6.xml" Type="http://schemas.openxmlformats.org/officeDocument/2006/relationships/slide"/>  <Relationship Id="rId8" Target="slides/slide7.xml" Type="http://schemas.openxmlformats.org/officeDocument/2006/relationships/slide"/>  <Relationship Id="rId9" Target="slides/slide8.xml" Type="http://schemas.openxmlformats.org/officeDocument/2006/relationships/slide"/>  <Relationship Id="rId10" Target="slides/slide9.xml" Type="http://schemas.openxmlformats.org/officeDocument/2006/relationships/slide"/>  <Relationship Id="rId11" Target="slides/slide10.xml" Type="http://schemas.openxmlformats.org/officeDocument/2006/relationships/slide"/>  <Relationship Id="rId12" Target="slides/slide11.xml" Type="http://schemas.openxmlformats.org/officeDocument/2006/relationships/slide"/>  <Relationship Id="rId13" Target="slides/slide12.xml" Type="http://schemas.openxmlformats.org/officeDocument/2006/relationships/slide"/>  <Relationship Id="rId14" Target="slides/slide13.xml" Type="http://schemas.openxmlformats.org/officeDocument/2006/relationships/slide"/>  <Relationship Id="rId15" Target="slides/slide14.xml" Type="http://schemas.openxmlformats.org/officeDocument/2006/relationships/slide"/>  <Relationship Id="rId16" Target="slides/slide15.xml" Type="http://schemas.openxmlformats.org/officeDocument/2006/relationships/slide"/>  <Relationship Id="rId17" Type="http://schemas.openxmlformats.org/officeDocument/2006/relationships/presProps" Target="presProps.xml"/>  <Relationship Id="rId18" Type="http://schemas.openxmlformats.org/officeDocument/2006/relationships/viewProps" Target="viewProps.xml"/>  <Relationship Id="rId19" Type="http://schemas.openxmlformats.org/officeDocument/2006/relationships/theme" Target="theme/theme1.xml"/>  <Relationship Id="rId20" Type="http://schemas.openxmlformats.org/officeDocument/2006/relationships/tableStyles" Target="tableStyles.xml"/>  <Relationship Id="rId21" Type="http://schemas.openxmlformats.org/officeDocument/2006/relationships/notesMaster" Target="notesMasters/notesMaster1.xml"/></Relationships>
</file>

<file path=ppt/notesMasters/_rels/notesMaster1.xml.rels><?xml version="1.0" encoding="UTF-8"?>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smtClean="0"/>
              <a:t>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smtClean="0"/>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cSld>
  <p:clrMapOvr>
    <a:masterClrMapping/>
  </p:clrMapOvr>
</p:sldLayout>
</file>

<file path=ppt/slideMasters/_rels/slideMaster1.xml.rels><?xml version="1.0" encoding="UTF-8" standalone="yes"?><Relationships xmlns="http://schemas.openxmlformats.org/package/2006/relationships"><Relationship Id="rId1" Target="../slideLayouts/slideLayout1.xml" Type="http://schemas.openxmlformats.org/officeDocument/2006/relationships/slideLayout"/><Relationship Id="rId2" Target="../theme/theme1.xml" Type="http://schemas.openxmlformats.org/officeDocument/2006/relationships/theme"/></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arget="../media/image1.png" Type="http://schemas.openxmlformats.org/officeDocument/2006/relationships/image"/><Relationship Id="rId2" Target="../slideLayouts/slideLayout1.xml" Type="http://schemas.openxmlformats.org/officeDocument/2006/relationships/slideLayout"/><Relationship Id="rId3" Target="../notesSlides/notesSlide1.xml" Type="http://schemas.openxmlformats.org/officeDocument/2006/relationships/notesSlide"/></Relationships>
</file>

<file path=ppt/slides/_rels/slide10.xml.rels><?xml version="1.0" encoding="UTF-8" standalone="yes"?><Relationships xmlns="http://schemas.openxmlformats.org/package/2006/relationships"><Relationship Id="rId1" Target="../media/image40.png" Type="http://schemas.openxmlformats.org/officeDocument/2006/relationships/image"/><Relationship Id="rId2" Target="../media/image41.sv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 Id="rId5" Target="../slideLayouts/slideLayout1.xml" Type="http://schemas.openxmlformats.org/officeDocument/2006/relationships/slideLayout"/><Relationship Id="rId6" Target="../notesSlides/notesSlide10.xml" Type="http://schemas.openxmlformats.org/officeDocument/2006/relationships/notesSlide"/></Relationships>
</file>

<file path=ppt/slides/_rels/slide11.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11.xml" Type="http://schemas.openxmlformats.org/officeDocument/2006/relationships/notesSlide"/></Relationships>
</file>

<file path=ppt/slides/_rels/slide12.xml.rels><?xml version="1.0" encoding="UTF-8" standalone="yes"?><Relationships xmlns="http://schemas.openxmlformats.org/package/2006/relationships"><Relationship Id="rId1" Target="../media/image44.png" Type="http://schemas.openxmlformats.org/officeDocument/2006/relationships/image"/><Relationship Id="rId2" Target="../slideLayouts/slideLayout1.xml" Type="http://schemas.openxmlformats.org/officeDocument/2006/relationships/slideLayout"/><Relationship Id="rId3" Target="../notesSlides/notesSlide12.xml" Type="http://schemas.openxmlformats.org/officeDocument/2006/relationships/notesSlide"/></Relationships>
</file>

<file path=ppt/slides/_rels/slide13.xml.rels><?xml version="1.0" encoding="UTF-8" standalone="yes"?><Relationships xmlns="http://schemas.openxmlformats.org/package/2006/relationships"><Relationship Id="rId1" Target="../media/image45.png" Type="http://schemas.openxmlformats.org/officeDocument/2006/relationships/image"/><Relationship Id="rId2" Target="../media/image46.svg" Type="http://schemas.openxmlformats.org/officeDocument/2006/relationships/image"/><Relationship Id="rId3" Target="../media/image47.png" Type="http://schemas.openxmlformats.org/officeDocument/2006/relationships/image"/><Relationship Id="rId4" Target="../media/image48.svg" Type="http://schemas.openxmlformats.org/officeDocument/2006/relationships/image"/><Relationship Id="rId5" Target="../media/image49.png" Type="http://schemas.openxmlformats.org/officeDocument/2006/relationships/image"/><Relationship Id="rId6" Target="../media/image50.svg" Type="http://schemas.openxmlformats.org/officeDocument/2006/relationships/image"/><Relationship Id="rId7" Target="../slideLayouts/slideLayout1.xml" Type="http://schemas.openxmlformats.org/officeDocument/2006/relationships/slideLayout"/><Relationship Id="rId8" Target="../notesSlides/notesSlide13.xml" Type="http://schemas.openxmlformats.org/officeDocument/2006/relationships/notesSlide"/></Relationships>
</file>

<file path=ppt/slides/_rels/slide14.xml.rels><?xml version="1.0" encoding="UTF-8" standalone="yes"?><Relationships xmlns="http://schemas.openxmlformats.org/package/2006/relationships"><Relationship Id="rId1" Target="../media/image51.png" Type="http://schemas.openxmlformats.org/officeDocument/2006/relationships/image"/><Relationship Id="rId2" Target="../media/image52.svg" Type="http://schemas.openxmlformats.org/officeDocument/2006/relationships/image"/><Relationship Id="rId3" Target="../media/image53.png" Type="http://schemas.openxmlformats.org/officeDocument/2006/relationships/image"/><Relationship Id="rId4" Target="../media/image54.svg" Type="http://schemas.openxmlformats.org/officeDocument/2006/relationships/image"/><Relationship Id="rId5" Target="../media/image55.png" Type="http://schemas.openxmlformats.org/officeDocument/2006/relationships/image"/><Relationship Id="rId6" Target="../media/image56.svg" Type="http://schemas.openxmlformats.org/officeDocument/2006/relationships/image"/><Relationship Id="rId7" Target="../media/image57.png" Type="http://schemas.openxmlformats.org/officeDocument/2006/relationships/image"/><Relationship Id="rId8" Target="../media/image58.svg" Type="http://schemas.openxmlformats.org/officeDocument/2006/relationships/image"/><Relationship Id="rId9" Target="../media/image59.png" Type="http://schemas.openxmlformats.org/officeDocument/2006/relationships/image"/><Relationship Id="rId10" Target="../media/image60.svg" Type="http://schemas.openxmlformats.org/officeDocument/2006/relationships/image"/><Relationship Id="rId11" Target="../media/image61.png" Type="http://schemas.openxmlformats.org/officeDocument/2006/relationships/image"/><Relationship Id="rId12" Target="../media/image62.svg" Type="http://schemas.openxmlformats.org/officeDocument/2006/relationships/image"/><Relationship Id="rId13" Target="../media/image63.png" Type="http://schemas.openxmlformats.org/officeDocument/2006/relationships/image"/><Relationship Id="rId14" Target="../media/image64.svg" Type="http://schemas.openxmlformats.org/officeDocument/2006/relationships/image"/><Relationship Id="rId15" Target="../media/image65.png" Type="http://schemas.openxmlformats.org/officeDocument/2006/relationships/image"/><Relationship Id="rId16" Target="../media/image66.svg" Type="http://schemas.openxmlformats.org/officeDocument/2006/relationships/image"/><Relationship Id="rId17" Target="../media/image67.png" Type="http://schemas.openxmlformats.org/officeDocument/2006/relationships/image"/><Relationship Id="rId18" Target="../media/image68.svg" Type="http://schemas.openxmlformats.org/officeDocument/2006/relationships/image"/><Relationship Id="rId19" Target="../media/image69.png" Type="http://schemas.openxmlformats.org/officeDocument/2006/relationships/image"/><Relationship Id="rId20" Target="../media/image70.svg" Type="http://schemas.openxmlformats.org/officeDocument/2006/relationships/image"/><Relationship Id="rId21" Target="../media/image71.png" Type="http://schemas.openxmlformats.org/officeDocument/2006/relationships/image"/><Relationship Id="rId22" Target="../media/image72.svg" Type="http://schemas.openxmlformats.org/officeDocument/2006/relationships/image"/><Relationship Id="rId23" Target="../slideLayouts/slideLayout1.xml" Type="http://schemas.openxmlformats.org/officeDocument/2006/relationships/slideLayout"/><Relationship Id="rId24" Target="../notesSlides/notesSlide14.xml" Type="http://schemas.openxmlformats.org/officeDocument/2006/relationships/notesSlide"/></Relationships>
</file>

<file path=ppt/slides/_rels/slide15.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15.xml" Type="http://schemas.openxmlformats.org/officeDocument/2006/relationships/notesSlide"/></Relationships>
</file>

<file path=ppt/slides/_rels/slide2.xml.rels><?xml version="1.0" encoding="UTF-8" standalone="yes"?><Relationships xmlns="http://schemas.openxmlformats.org/package/2006/relationships"><Relationship Id="rId1" Target="../media/image2.png" Type="http://schemas.openxmlformats.org/officeDocument/2006/relationships/image"/><Relationship Id="rId2" Target="../media/image3.png" Type="http://schemas.openxmlformats.org/officeDocument/2006/relationships/image"/><Relationship Id="rId3" Target="../media/image4.png" Type="http://schemas.openxmlformats.org/officeDocument/2006/relationships/image"/><Relationship Id="rId4" Target="../slideLayouts/slideLayout1.xml" Type="http://schemas.openxmlformats.org/officeDocument/2006/relationships/slideLayout"/><Relationship Id="rId5" Target="../notesSlides/notesSlide2.xml" Type="http://schemas.openxmlformats.org/officeDocument/2006/relationships/notesSlide"/></Relationships>
</file>

<file path=ppt/slides/_rels/slide3.xml.rels><?xml version="1.0" encoding="UTF-8" standalone="yes"?><Relationships xmlns="http://schemas.openxmlformats.org/package/2006/relationships"><Relationship Id="rId1" Target="../media/image5.png" Type="http://schemas.openxmlformats.org/officeDocument/2006/relationships/image"/><Relationship Id="rId2" Target="../media/image6.sv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slideLayouts/slideLayout1.xml" Type="http://schemas.openxmlformats.org/officeDocument/2006/relationships/slideLayout"/><Relationship Id="rId8" Target="../notesSlides/notesSlide3.xml" Type="http://schemas.openxmlformats.org/officeDocument/2006/relationships/notesSlide"/></Relationships>
</file>

<file path=ppt/slides/_rels/slide4.xml.rels><?xml version="1.0" encoding="UTF-8" standalone="yes"?><Relationships xmlns="http://schemas.openxmlformats.org/package/2006/relationships"><Relationship Id="rId1" Target="../media/image11.png" Type="http://schemas.openxmlformats.org/officeDocument/2006/relationships/image"/><Relationship Id="rId2" Target="../slideLayouts/slideLayout1.xml" Type="http://schemas.openxmlformats.org/officeDocument/2006/relationships/slideLayout"/><Relationship Id="rId3" Target="../notesSlides/notesSlide4.xml" Type="http://schemas.openxmlformats.org/officeDocument/2006/relationships/notesSlide"/></Relationships>
</file>

<file path=ppt/slides/_rels/slide5.xml.rels><?xml version="1.0" encoding="UTF-8" standalone="yes"?><Relationships xmlns="http://schemas.openxmlformats.org/package/2006/relationships"><Relationship Id="rId1" Target="../media/image12.png" Type="http://schemas.openxmlformats.org/officeDocument/2006/relationships/image"/><Relationship Id="rId2" Target="../media/image13.sv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slideLayouts/slideLayout1.xml" Type="http://schemas.openxmlformats.org/officeDocument/2006/relationships/slideLayout"/><Relationship Id="rId6" Target="../notesSlides/notesSlide5.xml" Type="http://schemas.openxmlformats.org/officeDocument/2006/relationships/notesSlide"/></Relationships>
</file>

<file path=ppt/slides/_rels/slide6.xml.rels><?xml version="1.0" encoding="UTF-8" standalone="yes"?><Relationships xmlns="http://schemas.openxmlformats.org/package/2006/relationships"><Relationship Id="rId1" Target="../media/image16.png" Type="http://schemas.openxmlformats.org/officeDocument/2006/relationships/image"/><Relationship Id="rId2" Target="../media/image17.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slideLayouts/slideLayout1.xml" Type="http://schemas.openxmlformats.org/officeDocument/2006/relationships/slideLayout"/><Relationship Id="rId7" Target="../notesSlides/notesSlide6.xml" Type="http://schemas.openxmlformats.org/officeDocument/2006/relationships/notesSlide"/></Relationships>
</file>

<file path=ppt/slides/_rels/slide7.xml.rels><?xml version="1.0" encoding="UTF-8" standalone="yes"?><Relationships xmlns="http://schemas.openxmlformats.org/package/2006/relationships"><Relationship Id="rId1" Target="../media/image21.png" Type="http://schemas.openxmlformats.org/officeDocument/2006/relationships/image"/><Relationship Id="rId2" Target="../media/image22.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slideLayouts/slideLayout1.xml" Type="http://schemas.openxmlformats.org/officeDocument/2006/relationships/slideLayout"/><Relationship Id="rId7" Target="../notesSlides/notesSlide7.xml" Type="http://schemas.openxmlformats.org/officeDocument/2006/relationships/notesSlide"/></Relationships>
</file>

<file path=ppt/slides/_rels/slide8.xml.rels><?xml version="1.0" encoding="UTF-8" standalone="yes"?><Relationships xmlns="http://schemas.openxmlformats.org/package/2006/relationships"><Relationship Id="rId1" Target="../media/image26.png" Type="http://schemas.openxmlformats.org/officeDocument/2006/relationships/image"/><Relationship Id="rId2" Target="../media/image27.sv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 Id="rId9" Target="../media/image34.png" Type="http://schemas.openxmlformats.org/officeDocument/2006/relationships/image"/><Relationship Id="rId10" Target="../media/image35.svg" Type="http://schemas.openxmlformats.org/officeDocument/2006/relationships/image"/><Relationship Id="rId11" Target="../media/image36.png" Type="http://schemas.openxmlformats.org/officeDocument/2006/relationships/image"/><Relationship Id="rId12" Target="../media/image37.svg" Type="http://schemas.openxmlformats.org/officeDocument/2006/relationships/image"/><Relationship Id="rId13" Target="../media/image38.png" Type="http://schemas.openxmlformats.org/officeDocument/2006/relationships/image"/><Relationship Id="rId14" Target="../media/image39.svg" Type="http://schemas.openxmlformats.org/officeDocument/2006/relationships/image"/><Relationship Id="rId15" Target="../slideLayouts/slideLayout1.xml" Type="http://schemas.openxmlformats.org/officeDocument/2006/relationships/slideLayout"/><Relationship Id="rId16" Target="../notesSlides/notesSlide8.xml" Type="http://schemas.openxmlformats.org/officeDocument/2006/relationships/notesSlide"/></Relationships>
</file>

<file path=ppt/slides/_rels/slide9.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9.xml" Type="http://schemas.openxmlformats.org/officeDocument/2006/relationships/notesSlide"/></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3f7f1"/>
        </a:solidFill>
        <a:effectLst/>
      </p:bgPr>
    </p:bg>
    <p:spTree>
      <p:nvGrpSpPr>
        <p:cNvPr id="1" name=""/>
        <p:cNvGrpSpPr/>
        <p:nvPr/>
      </p:nvGrpSpPr>
      <p:grpSpPr>
        <a:xfrm>
          <a:off x="0" y="0"/>
          <a:ext cx="0" cy="0"/>
          <a:chOff x="0" y="0"/>
          <a:chExt cx="0" cy="0"/>
        </a:xfrm>
      </p:grpSpPr>
      <p:sp>
        <p:nvSpPr>
          <p:cNvPr id="2" name="Object 1"/>
          <p:cNvSpPr/>
          <p:nvPr/>
        </p:nvSpPr>
        <p:spPr>
          <a:xfrm>
            <a:off x="6094476" y="1588492"/>
            <a:ext cx="5635224" cy="2924634"/>
          </a:xfrm>
          <a:prstGeom prst="rect">
            <a:avLst/>
          </a:prstGeom>
          <a:noFill/>
        </p:spPr>
        <p:txBody>
          <a:bodyPr wrap="square" rtlCol="0" anchor="t" bIns="0" lIns="0" rIns="0" tIns="0"/>
          <a:lstStyle/>
          <a:p>
            <a:pPr algn="l">
              <a:lnSpc>
                <a:spcPts val="7679"/>
              </a:lnSpc>
              <a:buNone/>
            </a:pPr>
            <a:r>
              <a:rPr lang="en-US" b="1" sz="8438" spc="85" kern="0" dirty="0" smtClean="0">
                <a:solidFill>
                  <a:srgbClr val="000000">
                    <a:alpha val="80000"/>
                  </a:srgbClr>
                </a:solidFill>
                <a:latin typeface="Bebas Neue" pitchFamily="34" charset="0"/>
                <a:ea typeface="Bebas Neue" pitchFamily="34" charset="-122"/>
                <a:cs typeface="Bebas Neue" pitchFamily="34" charset="-120"/>
              </a:rPr>
              <a:t>Sentiment Analysis Tool for Twitter</a:t>
            </a:r>
            <a:endParaRPr lang="en-US" dirty="0"/>
          </a:p>
        </p:txBody>
      </p:sp>
      <p:sp>
        <p:nvSpPr>
          <p:cNvPr id="3" name="Object 2"/>
          <p:cNvSpPr/>
          <p:nvPr/>
        </p:nvSpPr>
        <p:spPr>
          <a:xfrm>
            <a:off x="6094476" y="4602520"/>
            <a:ext cx="6169705" cy="610876"/>
          </a:xfrm>
          <a:prstGeom prst="rect">
            <a:avLst/>
          </a:prstGeom>
          <a:noFill/>
        </p:spPr>
        <p:txBody>
          <a:bodyPr wrap="square" rtlCol="0" anchor="t" bIns="0" lIns="0" rIns="0" tIns="0"/>
          <a:lstStyle/>
          <a:p>
            <a:pPr algn="l">
              <a:lnSpc>
                <a:spcPts val="2406"/>
              </a:lnSpc>
              <a:spcBef>
                <a:spcPts val="690"/>
              </a:spcBef>
              <a:buNone/>
            </a:pPr>
            <a:r>
              <a:rPr lang="en-US" sz="2025" spc="41" kern="0" dirty="0" smtClean="0">
                <a:solidFill>
                  <a:srgbClr val="000000">
                    <a:alpha val="80000"/>
                  </a:srgbClr>
                </a:solidFill>
                <a:latin typeface="Source Sans Pro" pitchFamily="34" charset="0"/>
                <a:ea typeface="Source Sans Pro" pitchFamily="34" charset="-122"/>
                <a:cs typeface="Source Sans Pro" pitchFamily="34" charset="-120"/>
              </a:rPr>
              <a:t>A tool to identify public sentiment towards brands and products from Twitter data</a:t>
            </a:r>
            <a:endParaRPr lang="en-US" dirty="0"/>
          </a:p>
        </p:txBody>
      </p:sp>
      <p:pic>
        <p:nvPicPr>
          <p:cNvPr id="4" name="Object 3" descr="preencoded.png">    </p:cNvPr>
          <p:cNvPicPr>
            <a:picLocks noChangeAspect="1"/>
          </p:cNvPicPr>
          <p:nvPr/>
        </p:nvPicPr>
        <p:blipFill>
          <a:blip r:embed="rId1"/>
          <a:srcRect l="25648" r="18796" t="0" b="0"/>
          <a:stretch/>
        </p:blipFill>
        <p:spPr>
          <a:xfrm>
            <a:off x="0" y="0"/>
            <a:ext cx="5713571" cy="6856286"/>
          </a:xfrm>
          <a:prstGeom prst="rect">
            <a:avLst/>
          </a:prstGeom>
        </p:spPr>
      </p:pic>
    </p:spTree>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419590"/>
            <a:ext cx="12188952" cy="541599"/>
          </a:xfrm>
          <a:prstGeom prst="rect">
            <a:avLst/>
          </a:prstGeom>
          <a:noFill/>
        </p:spPr>
        <p:txBody>
          <a:bodyPr wrap="square" rtlCol="0" anchor="t" bIns="0" lIns="0" rIns="0" tIns="0"/>
          <a:lstStyle/>
          <a:p>
            <a:pPr algn="ctr">
              <a:lnSpc>
                <a:spcPts val="4266"/>
              </a:lnSpc>
              <a:buNone/>
            </a:pPr>
            <a:r>
              <a:rPr lang="en-US" b="1" sz="4688" spc="47" kern="0" dirty="0" smtClean="0">
                <a:solidFill>
                  <a:srgbClr val="000000">
                    <a:alpha val="80000"/>
                  </a:srgbClr>
                </a:solidFill>
                <a:latin typeface="Bebas Neue" pitchFamily="34" charset="0"/>
                <a:ea typeface="Bebas Neue" pitchFamily="34" charset="-122"/>
                <a:cs typeface="Bebas Neue" pitchFamily="34" charset="-120"/>
              </a:rPr>
              <a:t>COMPARISON STATISTICS</a:t>
            </a:r>
            <a:endParaRPr lang="en-US" dirty="0"/>
          </a:p>
        </p:txBody>
      </p:sp>
      <p:pic>
        <p:nvPicPr>
          <p:cNvPr id="3" name="Object 2"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76129" y="2331682"/>
            <a:ext cx="11246213" cy="4066158"/>
          </a:xfrm>
          <a:prstGeom prst="rect">
            <a:avLst/>
          </a:prstGeom>
        </p:spPr>
      </p:pic>
      <p:pic>
        <p:nvPicPr>
          <p:cNvPr id="4" name="Object 3"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29" y="2331682"/>
            <a:ext cx="11236690" cy="4056636"/>
          </a:xfrm>
          <a:prstGeom prst="rect">
            <a:avLst/>
          </a:prstGeom>
        </p:spPr>
      </p:pic>
      <p:sp>
        <p:nvSpPr>
          <p:cNvPr id="5" name="Object 4"/>
          <p:cNvSpPr/>
          <p:nvPr/>
        </p:nvSpPr>
        <p:spPr>
          <a:xfrm>
            <a:off x="476131" y="1656936"/>
            <a:ext cx="2075071" cy="674746"/>
          </a:xfrm>
          <a:prstGeom prst="rect">
            <a:avLst/>
          </a:prstGeom>
          <a:noFill/>
        </p:spPr>
        <p:txBody>
          <a:bodyPr wrap="square" rtlCol="0" anchor="ctr">
            <a:normAutofit fontScale="85000" lnSpcReduction="20000"/>
          </a:bodyPr>
          <a:lstStyle/>
          <a:p>
            <a:pPr algn="l">
              <a:buNone/>
            </a:pPr>
            <a:r>
              <a:rPr lang="en-US" sz="1500" dirty="0" smtClean="0">
                <a:solidFill>
                  <a:srgbClr val="ffffff">
                    <a:alpha val="90000"/>
                  </a:srgbClr>
                </a:solidFill>
                <a:latin typeface="Source Sans Pro Regular" pitchFamily="34" charset="0"/>
                <a:ea typeface="Source Sans Pro Regular" pitchFamily="34" charset="-122"/>
                <a:cs typeface="Source Sans Pro Regular" pitchFamily="34" charset="-120"/>
              </a:rPr>
              <a:t>Model</a:t>
            </a:r>
            <a:endParaRPr lang="en-US" dirty="0"/>
          </a:p>
        </p:txBody>
      </p:sp>
      <p:sp>
        <p:nvSpPr>
          <p:cNvPr id="6" name="Object 5"/>
          <p:cNvSpPr/>
          <p:nvPr/>
        </p:nvSpPr>
        <p:spPr>
          <a:xfrm>
            <a:off x="476131" y="2331681"/>
            <a:ext cx="2075071" cy="404847"/>
          </a:xfrm>
          <a:prstGeom prst="rect">
            <a:avLst/>
          </a:prstGeom>
          <a:noFill/>
        </p:spPr>
        <p:txBody>
          <a:bodyPr wrap="square" rtlCol="0" anchor="ctr">
            <a:normAutofit fontScale="85000" lnSpcReduction="20000"/>
          </a:bodyPr>
          <a:lstStyle/>
          <a:p>
            <a:pPr algn="l">
              <a:buNone/>
            </a:pPr>
            <a:r>
              <a:rPr lang="en-US" sz="1500" dirty="0" smtClean="0">
                <a:solidFill>
                  <a:srgbClr val="000000">
                    <a:alpha val="80000"/>
                  </a:srgbClr>
                </a:solidFill>
                <a:latin typeface="Source Sans Pro Regular" pitchFamily="34" charset="0"/>
                <a:ea typeface="Source Sans Pro Regular" pitchFamily="34" charset="-122"/>
                <a:cs typeface="Source Sans Pro Regular" pitchFamily="34" charset="-120"/>
              </a:rPr>
              <a:t>DecisionTreeClassifier_TF</a:t>
            </a:r>
            <a:endParaRPr lang="en-US" dirty="0"/>
          </a:p>
        </p:txBody>
      </p:sp>
      <p:sp>
        <p:nvSpPr>
          <p:cNvPr id="7" name="Object 6"/>
          <p:cNvSpPr/>
          <p:nvPr/>
        </p:nvSpPr>
        <p:spPr>
          <a:xfrm>
            <a:off x="476131" y="2736529"/>
            <a:ext cx="2075071" cy="404847"/>
          </a:xfrm>
          <a:prstGeom prst="rect">
            <a:avLst/>
          </a:prstGeom>
          <a:noFill/>
        </p:spPr>
        <p:txBody>
          <a:bodyPr wrap="square" rtlCol="0" anchor="ctr">
            <a:normAutofit fontScale="85000" lnSpcReduction="20000"/>
          </a:bodyPr>
          <a:lstStyle/>
          <a:p>
            <a:pPr algn="l">
              <a:buNone/>
            </a:pPr>
            <a:r>
              <a:rPr lang="en-US" sz="1500" dirty="0" smtClean="0">
                <a:solidFill>
                  <a:srgbClr val="000000">
                    <a:alpha val="80000"/>
                  </a:srgbClr>
                </a:solidFill>
                <a:latin typeface="Source Sans Pro Regular" pitchFamily="34" charset="0"/>
                <a:ea typeface="Source Sans Pro Regular" pitchFamily="34" charset="-122"/>
                <a:cs typeface="Source Sans Pro Regular" pitchFamily="34" charset="-120"/>
              </a:rPr>
              <a:t>RandomForestClassifier_TF</a:t>
            </a:r>
            <a:endParaRPr lang="en-US" dirty="0"/>
          </a:p>
        </p:txBody>
      </p:sp>
      <p:sp>
        <p:nvSpPr>
          <p:cNvPr id="8" name="Object 7"/>
          <p:cNvSpPr/>
          <p:nvPr/>
        </p:nvSpPr>
        <p:spPr>
          <a:xfrm>
            <a:off x="476131" y="3141376"/>
            <a:ext cx="2075071" cy="404847"/>
          </a:xfrm>
          <a:prstGeom prst="rect">
            <a:avLst/>
          </a:prstGeom>
          <a:noFill/>
        </p:spPr>
        <p:txBody>
          <a:bodyPr wrap="square" rtlCol="0" anchor="ctr">
            <a:normAutofit fontScale="85000" lnSpcReduction="20000"/>
          </a:bodyPr>
          <a:lstStyle/>
          <a:p>
            <a:pPr algn="l">
              <a:buNone/>
            </a:pPr>
            <a:r>
              <a:rPr lang="en-US" sz="1500" dirty="0" smtClean="0">
                <a:solidFill>
                  <a:srgbClr val="000000">
                    <a:alpha val="80000"/>
                  </a:srgbClr>
                </a:solidFill>
                <a:latin typeface="Source Sans Pro Regular" pitchFamily="34" charset="0"/>
                <a:ea typeface="Source Sans Pro Regular" pitchFamily="34" charset="-122"/>
                <a:cs typeface="Source Sans Pro Regular" pitchFamily="34" charset="-120"/>
              </a:rPr>
              <a:t>GradientBoostingClassifier_TF</a:t>
            </a:r>
            <a:endParaRPr lang="en-US" dirty="0"/>
          </a:p>
        </p:txBody>
      </p:sp>
      <p:sp>
        <p:nvSpPr>
          <p:cNvPr id="9" name="Object 8"/>
          <p:cNvSpPr/>
          <p:nvPr/>
        </p:nvSpPr>
        <p:spPr>
          <a:xfrm>
            <a:off x="476131" y="3546223"/>
            <a:ext cx="2075071" cy="404847"/>
          </a:xfrm>
          <a:prstGeom prst="rect">
            <a:avLst/>
          </a:prstGeom>
          <a:noFill/>
        </p:spPr>
        <p:txBody>
          <a:bodyPr wrap="square" rtlCol="0" anchor="ctr">
            <a:normAutofit fontScale="85000" lnSpcReduction="20000"/>
          </a:bodyPr>
          <a:lstStyle/>
          <a:p>
            <a:pPr algn="l">
              <a:buNone/>
            </a:pPr>
            <a:r>
              <a:rPr lang="en-US" sz="1500" dirty="0" smtClean="0">
                <a:solidFill>
                  <a:srgbClr val="000000">
                    <a:alpha val="80000"/>
                  </a:srgbClr>
                </a:solidFill>
                <a:latin typeface="Source Sans Pro Regular" pitchFamily="34" charset="0"/>
                <a:ea typeface="Source Sans Pro Regular" pitchFamily="34" charset="-122"/>
                <a:cs typeface="Source Sans Pro Regular" pitchFamily="34" charset="-120"/>
              </a:rPr>
              <a:t>AdaBoostClassifier_TF</a:t>
            </a:r>
            <a:endParaRPr lang="en-US" dirty="0"/>
          </a:p>
        </p:txBody>
      </p:sp>
      <p:sp>
        <p:nvSpPr>
          <p:cNvPr id="10" name="Object 9"/>
          <p:cNvSpPr/>
          <p:nvPr/>
        </p:nvSpPr>
        <p:spPr>
          <a:xfrm>
            <a:off x="476131" y="3951071"/>
            <a:ext cx="2075071" cy="404847"/>
          </a:xfrm>
          <a:prstGeom prst="rect">
            <a:avLst/>
          </a:prstGeom>
          <a:noFill/>
        </p:spPr>
        <p:txBody>
          <a:bodyPr wrap="square" rtlCol="0" anchor="ctr">
            <a:normAutofit fontScale="85000" lnSpcReduction="20000"/>
          </a:bodyPr>
          <a:lstStyle/>
          <a:p>
            <a:pPr algn="l">
              <a:buNone/>
            </a:pPr>
            <a:r>
              <a:rPr lang="en-US" sz="1500" dirty="0" smtClean="0">
                <a:solidFill>
                  <a:srgbClr val="000000">
                    <a:alpha val="80000"/>
                  </a:srgbClr>
                </a:solidFill>
                <a:latin typeface="Source Sans Pro Regular" pitchFamily="34" charset="0"/>
                <a:ea typeface="Source Sans Pro Regular" pitchFamily="34" charset="-122"/>
                <a:cs typeface="Source Sans Pro Regular" pitchFamily="34" charset="-120"/>
              </a:rPr>
              <a:t>MultinomialNB_TF</a:t>
            </a:r>
            <a:endParaRPr lang="en-US" dirty="0"/>
          </a:p>
        </p:txBody>
      </p:sp>
      <p:sp>
        <p:nvSpPr>
          <p:cNvPr id="11" name="Object 10"/>
          <p:cNvSpPr/>
          <p:nvPr/>
        </p:nvSpPr>
        <p:spPr>
          <a:xfrm>
            <a:off x="476131" y="4355918"/>
            <a:ext cx="2075071" cy="404847"/>
          </a:xfrm>
          <a:prstGeom prst="rect">
            <a:avLst/>
          </a:prstGeom>
          <a:noFill/>
        </p:spPr>
        <p:txBody>
          <a:bodyPr wrap="square" rtlCol="0" anchor="ctr">
            <a:normAutofit fontScale="85000" lnSpcReduction="20000"/>
          </a:bodyPr>
          <a:lstStyle/>
          <a:p>
            <a:pPr algn="l">
              <a:buNone/>
            </a:pPr>
            <a:r>
              <a:rPr lang="en-US" sz="1500" dirty="0" smtClean="0">
                <a:solidFill>
                  <a:srgbClr val="000000">
                    <a:alpha val="80000"/>
                  </a:srgbClr>
                </a:solidFill>
                <a:latin typeface="Source Sans Pro Regular" pitchFamily="34" charset="0"/>
                <a:ea typeface="Source Sans Pro Regular" pitchFamily="34" charset="-122"/>
                <a:cs typeface="Source Sans Pro Regular" pitchFamily="34" charset="-120"/>
              </a:rPr>
              <a:t>DecisionTreeClassifier_CV</a:t>
            </a:r>
            <a:endParaRPr lang="en-US" dirty="0"/>
          </a:p>
        </p:txBody>
      </p:sp>
      <p:sp>
        <p:nvSpPr>
          <p:cNvPr id="12" name="Object 11"/>
          <p:cNvSpPr/>
          <p:nvPr/>
        </p:nvSpPr>
        <p:spPr>
          <a:xfrm>
            <a:off x="476131" y="4760765"/>
            <a:ext cx="2075071" cy="404847"/>
          </a:xfrm>
          <a:prstGeom prst="rect">
            <a:avLst/>
          </a:prstGeom>
          <a:noFill/>
        </p:spPr>
        <p:txBody>
          <a:bodyPr wrap="square" rtlCol="0" anchor="ctr">
            <a:normAutofit fontScale="85000" lnSpcReduction="20000"/>
          </a:bodyPr>
          <a:lstStyle/>
          <a:p>
            <a:pPr algn="l">
              <a:buNone/>
            </a:pPr>
            <a:r>
              <a:rPr lang="en-US" sz="1500" dirty="0" smtClean="0">
                <a:solidFill>
                  <a:srgbClr val="000000">
                    <a:alpha val="80000"/>
                  </a:srgbClr>
                </a:solidFill>
                <a:latin typeface="Source Sans Pro Regular" pitchFamily="34" charset="0"/>
                <a:ea typeface="Source Sans Pro Regular" pitchFamily="34" charset="-122"/>
                <a:cs typeface="Source Sans Pro Regular" pitchFamily="34" charset="-120"/>
              </a:rPr>
              <a:t>RandomForestClassifier_CV</a:t>
            </a:r>
            <a:endParaRPr lang="en-US" dirty="0"/>
          </a:p>
        </p:txBody>
      </p:sp>
      <p:sp>
        <p:nvSpPr>
          <p:cNvPr id="13" name="Object 12"/>
          <p:cNvSpPr/>
          <p:nvPr/>
        </p:nvSpPr>
        <p:spPr>
          <a:xfrm>
            <a:off x="476131" y="5165613"/>
            <a:ext cx="2075071" cy="404847"/>
          </a:xfrm>
          <a:prstGeom prst="rect">
            <a:avLst/>
          </a:prstGeom>
          <a:noFill/>
        </p:spPr>
        <p:txBody>
          <a:bodyPr wrap="square" rtlCol="0" anchor="ctr">
            <a:normAutofit fontScale="85000" lnSpcReduction="20000"/>
          </a:bodyPr>
          <a:lstStyle/>
          <a:p>
            <a:pPr algn="l">
              <a:buNone/>
            </a:pPr>
            <a:r>
              <a:rPr lang="en-US" sz="1500" dirty="0" smtClean="0">
                <a:solidFill>
                  <a:srgbClr val="000000">
                    <a:alpha val="80000"/>
                  </a:srgbClr>
                </a:solidFill>
                <a:latin typeface="Source Sans Pro Regular" pitchFamily="34" charset="0"/>
                <a:ea typeface="Source Sans Pro Regular" pitchFamily="34" charset="-122"/>
                <a:cs typeface="Source Sans Pro Regular" pitchFamily="34" charset="-120"/>
              </a:rPr>
              <a:t>GradientBoostingClassifier_CV</a:t>
            </a:r>
            <a:endParaRPr lang="en-US" dirty="0"/>
          </a:p>
        </p:txBody>
      </p:sp>
      <p:sp>
        <p:nvSpPr>
          <p:cNvPr id="14" name="Object 13"/>
          <p:cNvSpPr/>
          <p:nvPr/>
        </p:nvSpPr>
        <p:spPr>
          <a:xfrm>
            <a:off x="476131" y="5570460"/>
            <a:ext cx="2075071" cy="404847"/>
          </a:xfrm>
          <a:prstGeom prst="rect">
            <a:avLst/>
          </a:prstGeom>
          <a:noFill/>
        </p:spPr>
        <p:txBody>
          <a:bodyPr wrap="square" rtlCol="0" anchor="ctr">
            <a:normAutofit fontScale="85000" lnSpcReduction="20000"/>
          </a:bodyPr>
          <a:lstStyle/>
          <a:p>
            <a:pPr algn="l">
              <a:buNone/>
            </a:pPr>
            <a:r>
              <a:rPr lang="en-US" sz="1500" dirty="0" smtClean="0">
                <a:solidFill>
                  <a:srgbClr val="000000">
                    <a:alpha val="80000"/>
                  </a:srgbClr>
                </a:solidFill>
                <a:latin typeface="Source Sans Pro Regular" pitchFamily="34" charset="0"/>
                <a:ea typeface="Source Sans Pro Regular" pitchFamily="34" charset="-122"/>
                <a:cs typeface="Source Sans Pro Regular" pitchFamily="34" charset="-120"/>
              </a:rPr>
              <a:t>AdaBoostClassifier_CV</a:t>
            </a:r>
            <a:endParaRPr lang="en-US" dirty="0"/>
          </a:p>
        </p:txBody>
      </p:sp>
      <p:sp>
        <p:nvSpPr>
          <p:cNvPr id="15" name="Object 14"/>
          <p:cNvSpPr/>
          <p:nvPr/>
        </p:nvSpPr>
        <p:spPr>
          <a:xfrm>
            <a:off x="476131" y="5975307"/>
            <a:ext cx="2075071" cy="404847"/>
          </a:xfrm>
          <a:prstGeom prst="rect">
            <a:avLst/>
          </a:prstGeom>
          <a:noFill/>
        </p:spPr>
        <p:txBody>
          <a:bodyPr wrap="square" rtlCol="0" anchor="ctr">
            <a:normAutofit fontScale="85000" lnSpcReduction="20000"/>
          </a:bodyPr>
          <a:lstStyle/>
          <a:p>
            <a:pPr algn="l">
              <a:buNone/>
            </a:pPr>
            <a:r>
              <a:rPr lang="en-US" sz="1500" dirty="0" smtClean="0">
                <a:solidFill>
                  <a:srgbClr val="000000">
                    <a:alpha val="80000"/>
                  </a:srgbClr>
                </a:solidFill>
                <a:latin typeface="Source Sans Pro Regular" pitchFamily="34" charset="0"/>
                <a:ea typeface="Source Sans Pro Regular" pitchFamily="34" charset="-122"/>
                <a:cs typeface="Source Sans Pro Regular" pitchFamily="34" charset="-120"/>
              </a:rPr>
              <a:t>MultinomialNB_CV</a:t>
            </a:r>
            <a:endParaRPr lang="en-US" dirty="0"/>
          </a:p>
        </p:txBody>
      </p:sp>
      <p:sp>
        <p:nvSpPr>
          <p:cNvPr id="16" name="Object 15"/>
          <p:cNvSpPr/>
          <p:nvPr/>
        </p:nvSpPr>
        <p:spPr>
          <a:xfrm>
            <a:off x="2551202" y="1656936"/>
            <a:ext cx="829114" cy="674746"/>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Misclass</a:t>
            </a:r>
            <a:endParaRPr lang="en-US" dirty="0"/>
          </a:p>
        </p:txBody>
      </p:sp>
      <p:sp>
        <p:nvSpPr>
          <p:cNvPr id="17" name="Object 16"/>
          <p:cNvSpPr/>
          <p:nvPr/>
        </p:nvSpPr>
        <p:spPr>
          <a:xfrm>
            <a:off x="2551202" y="2331681"/>
            <a:ext cx="829114"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3,290</a:t>
            </a:r>
            <a:endParaRPr lang="en-US" dirty="0"/>
          </a:p>
        </p:txBody>
      </p:sp>
      <p:sp>
        <p:nvSpPr>
          <p:cNvPr id="18" name="Object 17"/>
          <p:cNvSpPr/>
          <p:nvPr/>
        </p:nvSpPr>
        <p:spPr>
          <a:xfrm>
            <a:off x="2551202" y="2736529"/>
            <a:ext cx="829114"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1,554</a:t>
            </a:r>
            <a:endParaRPr lang="en-US" dirty="0"/>
          </a:p>
        </p:txBody>
      </p:sp>
      <p:sp>
        <p:nvSpPr>
          <p:cNvPr id="19" name="Object 18"/>
          <p:cNvSpPr/>
          <p:nvPr/>
        </p:nvSpPr>
        <p:spPr>
          <a:xfrm>
            <a:off x="2551202" y="3141376"/>
            <a:ext cx="829114"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7,212</a:t>
            </a:r>
            <a:endParaRPr lang="en-US" dirty="0"/>
          </a:p>
        </p:txBody>
      </p:sp>
      <p:sp>
        <p:nvSpPr>
          <p:cNvPr id="20" name="Object 19"/>
          <p:cNvSpPr/>
          <p:nvPr/>
        </p:nvSpPr>
        <p:spPr>
          <a:xfrm>
            <a:off x="2551202" y="3546223"/>
            <a:ext cx="829114"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8,138</a:t>
            </a:r>
            <a:endParaRPr lang="en-US" dirty="0"/>
          </a:p>
        </p:txBody>
      </p:sp>
      <p:sp>
        <p:nvSpPr>
          <p:cNvPr id="21" name="Object 20"/>
          <p:cNvSpPr/>
          <p:nvPr/>
        </p:nvSpPr>
        <p:spPr>
          <a:xfrm>
            <a:off x="2551202" y="3951071"/>
            <a:ext cx="829114"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4,592</a:t>
            </a:r>
            <a:endParaRPr lang="en-US" dirty="0"/>
          </a:p>
        </p:txBody>
      </p:sp>
      <p:sp>
        <p:nvSpPr>
          <p:cNvPr id="22" name="Object 21"/>
          <p:cNvSpPr/>
          <p:nvPr/>
        </p:nvSpPr>
        <p:spPr>
          <a:xfrm>
            <a:off x="2551202" y="4355918"/>
            <a:ext cx="829114"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2,910</a:t>
            </a:r>
            <a:endParaRPr lang="en-US" dirty="0"/>
          </a:p>
        </p:txBody>
      </p:sp>
      <p:sp>
        <p:nvSpPr>
          <p:cNvPr id="23" name="Object 22"/>
          <p:cNvSpPr/>
          <p:nvPr/>
        </p:nvSpPr>
        <p:spPr>
          <a:xfrm>
            <a:off x="2551202" y="4760765"/>
            <a:ext cx="829114"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1,645</a:t>
            </a:r>
            <a:endParaRPr lang="en-US" dirty="0"/>
          </a:p>
        </p:txBody>
      </p:sp>
      <p:sp>
        <p:nvSpPr>
          <p:cNvPr id="24" name="Object 23"/>
          <p:cNvSpPr/>
          <p:nvPr/>
        </p:nvSpPr>
        <p:spPr>
          <a:xfrm>
            <a:off x="2551202" y="5165613"/>
            <a:ext cx="829114"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7,305</a:t>
            </a:r>
            <a:endParaRPr lang="en-US" dirty="0"/>
          </a:p>
        </p:txBody>
      </p:sp>
      <p:sp>
        <p:nvSpPr>
          <p:cNvPr id="25" name="Object 24"/>
          <p:cNvSpPr/>
          <p:nvPr/>
        </p:nvSpPr>
        <p:spPr>
          <a:xfrm>
            <a:off x="2551202" y="5570460"/>
            <a:ext cx="829114"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8,146</a:t>
            </a:r>
            <a:endParaRPr lang="en-US" dirty="0"/>
          </a:p>
        </p:txBody>
      </p:sp>
      <p:sp>
        <p:nvSpPr>
          <p:cNvPr id="26" name="Object 25"/>
          <p:cNvSpPr/>
          <p:nvPr/>
        </p:nvSpPr>
        <p:spPr>
          <a:xfrm>
            <a:off x="2551202" y="5975307"/>
            <a:ext cx="829114"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4,203</a:t>
            </a:r>
            <a:endParaRPr lang="en-US" dirty="0"/>
          </a:p>
        </p:txBody>
      </p:sp>
      <p:sp>
        <p:nvSpPr>
          <p:cNvPr id="27" name="Object 26"/>
          <p:cNvSpPr/>
          <p:nvPr/>
        </p:nvSpPr>
        <p:spPr>
          <a:xfrm>
            <a:off x="3380316" y="1656936"/>
            <a:ext cx="666577" cy="674746"/>
          </a:xfrm>
          <a:prstGeom prst="rect">
            <a:avLst/>
          </a:prstGeom>
          <a:noFill/>
        </p:spPr>
        <p:txBody>
          <a:bodyPr wrap="square" rtlCol="0" anchor="ctr">
            <a:normAutofit fontScale="85000" lnSpcReduction="20000"/>
          </a:bodyPr>
          <a:lstStyle/>
          <a:p>
            <a:pPr algn="ctr">
              <a:buNone/>
            </a:pPr>
            <a:r>
              <a:rPr lang="en-US" sz="1700" dirty="0" smtClean="0">
                <a:solidFill>
                  <a:srgbClr val="000000">
                    <a:alpha val="80000"/>
                  </a:srgbClr>
                </a:solidFill>
                <a:latin typeface="Source Sans Pro Regular" pitchFamily="34" charset="0"/>
                <a:ea typeface="Source Sans Pro Regular" pitchFamily="34" charset="-122"/>
                <a:cs typeface="Source Sans Pro Regular" pitchFamily="34" charset="-120"/>
              </a:rPr>
              <a:t>Precision</a:t>
            </a:r>
            <a:endParaRPr lang="en-US" dirty="0"/>
          </a:p>
        </p:txBody>
      </p:sp>
      <p:sp>
        <p:nvSpPr>
          <p:cNvPr id="28" name="Object 27"/>
          <p:cNvSpPr/>
          <p:nvPr/>
        </p:nvSpPr>
        <p:spPr>
          <a:xfrm>
            <a:off x="3380316" y="2331681"/>
            <a:ext cx="666577"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0.78</a:t>
            </a:r>
            <a:endParaRPr lang="en-US" dirty="0"/>
          </a:p>
        </p:txBody>
      </p:sp>
      <p:sp>
        <p:nvSpPr>
          <p:cNvPr id="29" name="Object 28"/>
          <p:cNvSpPr/>
          <p:nvPr/>
        </p:nvSpPr>
        <p:spPr>
          <a:xfrm>
            <a:off x="3380316" y="2736529"/>
            <a:ext cx="666577"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0.9</a:t>
            </a:r>
            <a:endParaRPr lang="en-US" dirty="0"/>
          </a:p>
        </p:txBody>
      </p:sp>
      <p:sp>
        <p:nvSpPr>
          <p:cNvPr id="30" name="Object 29"/>
          <p:cNvSpPr/>
          <p:nvPr/>
        </p:nvSpPr>
        <p:spPr>
          <a:xfrm>
            <a:off x="3380316" y="3141376"/>
            <a:ext cx="666577"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0.56</a:t>
            </a:r>
            <a:endParaRPr lang="en-US" dirty="0"/>
          </a:p>
        </p:txBody>
      </p:sp>
      <p:sp>
        <p:nvSpPr>
          <p:cNvPr id="31" name="Object 30"/>
          <p:cNvSpPr/>
          <p:nvPr/>
        </p:nvSpPr>
        <p:spPr>
          <a:xfrm>
            <a:off x="3380316" y="3546223"/>
            <a:ext cx="666577"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0.48</a:t>
            </a:r>
            <a:endParaRPr lang="en-US" dirty="0"/>
          </a:p>
        </p:txBody>
      </p:sp>
      <p:sp>
        <p:nvSpPr>
          <p:cNvPr id="32" name="Object 31"/>
          <p:cNvSpPr/>
          <p:nvPr/>
        </p:nvSpPr>
        <p:spPr>
          <a:xfrm>
            <a:off x="3380316" y="3951071"/>
            <a:ext cx="666577"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0.74</a:t>
            </a:r>
            <a:endParaRPr lang="en-US" dirty="0"/>
          </a:p>
        </p:txBody>
      </p:sp>
      <p:sp>
        <p:nvSpPr>
          <p:cNvPr id="33" name="Object 32"/>
          <p:cNvSpPr/>
          <p:nvPr/>
        </p:nvSpPr>
        <p:spPr>
          <a:xfrm>
            <a:off x="3380316" y="4355918"/>
            <a:ext cx="666577"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0.81</a:t>
            </a:r>
            <a:endParaRPr lang="en-US" dirty="0"/>
          </a:p>
        </p:txBody>
      </p:sp>
      <p:sp>
        <p:nvSpPr>
          <p:cNvPr id="34" name="Object 33"/>
          <p:cNvSpPr/>
          <p:nvPr/>
        </p:nvSpPr>
        <p:spPr>
          <a:xfrm>
            <a:off x="3380316" y="4760765"/>
            <a:ext cx="666577"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0.89</a:t>
            </a:r>
            <a:endParaRPr lang="en-US" dirty="0"/>
          </a:p>
        </p:txBody>
      </p:sp>
      <p:sp>
        <p:nvSpPr>
          <p:cNvPr id="35" name="Object 34"/>
          <p:cNvSpPr/>
          <p:nvPr/>
        </p:nvSpPr>
        <p:spPr>
          <a:xfrm>
            <a:off x="3380316" y="5165613"/>
            <a:ext cx="666577"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0.56</a:t>
            </a:r>
            <a:endParaRPr lang="en-US" dirty="0"/>
          </a:p>
        </p:txBody>
      </p:sp>
      <p:sp>
        <p:nvSpPr>
          <p:cNvPr id="36" name="Object 35"/>
          <p:cNvSpPr/>
          <p:nvPr/>
        </p:nvSpPr>
        <p:spPr>
          <a:xfrm>
            <a:off x="3380316" y="5570460"/>
            <a:ext cx="666577"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0.48</a:t>
            </a:r>
            <a:endParaRPr lang="en-US" dirty="0"/>
          </a:p>
        </p:txBody>
      </p:sp>
      <p:sp>
        <p:nvSpPr>
          <p:cNvPr id="37" name="Object 36"/>
          <p:cNvSpPr/>
          <p:nvPr/>
        </p:nvSpPr>
        <p:spPr>
          <a:xfrm>
            <a:off x="3380316" y="5975307"/>
            <a:ext cx="666577"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0.73</a:t>
            </a:r>
            <a:endParaRPr lang="en-US" dirty="0"/>
          </a:p>
        </p:txBody>
      </p:sp>
      <p:sp>
        <p:nvSpPr>
          <p:cNvPr id="38" name="Object 37"/>
          <p:cNvSpPr/>
          <p:nvPr/>
        </p:nvSpPr>
        <p:spPr>
          <a:xfrm>
            <a:off x="4046893" y="1656936"/>
            <a:ext cx="557684" cy="674746"/>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Recall</a:t>
            </a:r>
            <a:endParaRPr lang="en-US" dirty="0"/>
          </a:p>
        </p:txBody>
      </p:sp>
      <p:sp>
        <p:nvSpPr>
          <p:cNvPr id="39" name="Object 38"/>
          <p:cNvSpPr/>
          <p:nvPr/>
        </p:nvSpPr>
        <p:spPr>
          <a:xfrm>
            <a:off x="4046893" y="2331681"/>
            <a:ext cx="557684"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0.78</a:t>
            </a:r>
            <a:endParaRPr lang="en-US" dirty="0"/>
          </a:p>
        </p:txBody>
      </p:sp>
      <p:sp>
        <p:nvSpPr>
          <p:cNvPr id="40" name="Object 39"/>
          <p:cNvSpPr/>
          <p:nvPr/>
        </p:nvSpPr>
        <p:spPr>
          <a:xfrm>
            <a:off x="4046893" y="2736529"/>
            <a:ext cx="557684"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0.9</a:t>
            </a:r>
            <a:endParaRPr lang="en-US" dirty="0"/>
          </a:p>
        </p:txBody>
      </p:sp>
      <p:sp>
        <p:nvSpPr>
          <p:cNvPr id="41" name="Object 40"/>
          <p:cNvSpPr/>
          <p:nvPr/>
        </p:nvSpPr>
        <p:spPr>
          <a:xfrm>
            <a:off x="4046893" y="3141376"/>
            <a:ext cx="557684"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0.51</a:t>
            </a:r>
            <a:endParaRPr lang="en-US" dirty="0"/>
          </a:p>
        </p:txBody>
      </p:sp>
      <p:sp>
        <p:nvSpPr>
          <p:cNvPr id="42" name="Object 41"/>
          <p:cNvSpPr/>
          <p:nvPr/>
        </p:nvSpPr>
        <p:spPr>
          <a:xfrm>
            <a:off x="4046893" y="3546223"/>
            <a:ext cx="557684"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0.45</a:t>
            </a:r>
            <a:endParaRPr lang="en-US" dirty="0"/>
          </a:p>
        </p:txBody>
      </p:sp>
      <p:sp>
        <p:nvSpPr>
          <p:cNvPr id="43" name="Object 42"/>
          <p:cNvSpPr/>
          <p:nvPr/>
        </p:nvSpPr>
        <p:spPr>
          <a:xfrm>
            <a:off x="4046893" y="3951071"/>
            <a:ext cx="557684"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0.69</a:t>
            </a:r>
            <a:endParaRPr lang="en-US" dirty="0"/>
          </a:p>
        </p:txBody>
      </p:sp>
      <p:sp>
        <p:nvSpPr>
          <p:cNvPr id="44" name="Object 43"/>
          <p:cNvSpPr/>
          <p:nvPr/>
        </p:nvSpPr>
        <p:spPr>
          <a:xfrm>
            <a:off x="4046893" y="4355918"/>
            <a:ext cx="557684"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0.8</a:t>
            </a:r>
            <a:endParaRPr lang="en-US" dirty="0"/>
          </a:p>
        </p:txBody>
      </p:sp>
      <p:sp>
        <p:nvSpPr>
          <p:cNvPr id="45" name="Object 44"/>
          <p:cNvSpPr/>
          <p:nvPr/>
        </p:nvSpPr>
        <p:spPr>
          <a:xfrm>
            <a:off x="4046893" y="4760765"/>
            <a:ext cx="557684"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0.89</a:t>
            </a:r>
            <a:endParaRPr lang="en-US" dirty="0"/>
          </a:p>
        </p:txBody>
      </p:sp>
      <p:sp>
        <p:nvSpPr>
          <p:cNvPr id="46" name="Object 45"/>
          <p:cNvSpPr/>
          <p:nvPr/>
        </p:nvSpPr>
        <p:spPr>
          <a:xfrm>
            <a:off x="4046893" y="5165613"/>
            <a:ext cx="557684"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0.51</a:t>
            </a:r>
            <a:endParaRPr lang="en-US" dirty="0"/>
          </a:p>
        </p:txBody>
      </p:sp>
      <p:sp>
        <p:nvSpPr>
          <p:cNvPr id="47" name="Object 46"/>
          <p:cNvSpPr/>
          <p:nvPr/>
        </p:nvSpPr>
        <p:spPr>
          <a:xfrm>
            <a:off x="4046893" y="5570460"/>
            <a:ext cx="557684"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0.45</a:t>
            </a:r>
            <a:endParaRPr lang="en-US" dirty="0"/>
          </a:p>
        </p:txBody>
      </p:sp>
      <p:sp>
        <p:nvSpPr>
          <p:cNvPr id="48" name="Object 47"/>
          <p:cNvSpPr/>
          <p:nvPr/>
        </p:nvSpPr>
        <p:spPr>
          <a:xfrm>
            <a:off x="4046893" y="5975307"/>
            <a:ext cx="557684"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0.72</a:t>
            </a:r>
            <a:endParaRPr lang="en-US" dirty="0"/>
          </a:p>
        </p:txBody>
      </p:sp>
      <p:sp>
        <p:nvSpPr>
          <p:cNvPr id="49" name="Object 48"/>
          <p:cNvSpPr/>
          <p:nvPr/>
        </p:nvSpPr>
        <p:spPr>
          <a:xfrm>
            <a:off x="4604577" y="1656936"/>
            <a:ext cx="947350" cy="674746"/>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Train Accuracy</a:t>
            </a:r>
            <a:endParaRPr lang="en-US" dirty="0"/>
          </a:p>
        </p:txBody>
      </p:sp>
      <p:sp>
        <p:nvSpPr>
          <p:cNvPr id="50" name="Object 49"/>
          <p:cNvSpPr/>
          <p:nvPr/>
        </p:nvSpPr>
        <p:spPr>
          <a:xfrm>
            <a:off x="4604577" y="2331681"/>
            <a:ext cx="947350"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0.97</a:t>
            </a:r>
            <a:endParaRPr lang="en-US" dirty="0"/>
          </a:p>
        </p:txBody>
      </p:sp>
      <p:sp>
        <p:nvSpPr>
          <p:cNvPr id="51" name="Object 50"/>
          <p:cNvSpPr/>
          <p:nvPr/>
        </p:nvSpPr>
        <p:spPr>
          <a:xfrm>
            <a:off x="4604577" y="2736529"/>
            <a:ext cx="947350"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0.97</a:t>
            </a:r>
            <a:endParaRPr lang="en-US" dirty="0"/>
          </a:p>
        </p:txBody>
      </p:sp>
      <p:sp>
        <p:nvSpPr>
          <p:cNvPr id="52" name="Object 51"/>
          <p:cNvSpPr/>
          <p:nvPr/>
        </p:nvSpPr>
        <p:spPr>
          <a:xfrm>
            <a:off x="4604577" y="3141376"/>
            <a:ext cx="947350"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0.54</a:t>
            </a:r>
            <a:endParaRPr lang="en-US" dirty="0"/>
          </a:p>
        </p:txBody>
      </p:sp>
      <p:sp>
        <p:nvSpPr>
          <p:cNvPr id="53" name="Object 52"/>
          <p:cNvSpPr/>
          <p:nvPr/>
        </p:nvSpPr>
        <p:spPr>
          <a:xfrm>
            <a:off x="4604577" y="3546223"/>
            <a:ext cx="947350"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0.46</a:t>
            </a:r>
            <a:endParaRPr lang="en-US" dirty="0"/>
          </a:p>
        </p:txBody>
      </p:sp>
      <p:sp>
        <p:nvSpPr>
          <p:cNvPr id="54" name="Object 53"/>
          <p:cNvSpPr/>
          <p:nvPr/>
        </p:nvSpPr>
        <p:spPr>
          <a:xfrm>
            <a:off x="4604577" y="3951071"/>
            <a:ext cx="947350"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0.76</a:t>
            </a:r>
            <a:endParaRPr lang="en-US" dirty="0"/>
          </a:p>
        </p:txBody>
      </p:sp>
      <p:sp>
        <p:nvSpPr>
          <p:cNvPr id="55" name="Object 54"/>
          <p:cNvSpPr/>
          <p:nvPr/>
        </p:nvSpPr>
        <p:spPr>
          <a:xfrm>
            <a:off x="4604577" y="4355918"/>
            <a:ext cx="947350"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0.97</a:t>
            </a:r>
            <a:endParaRPr lang="en-US" dirty="0"/>
          </a:p>
        </p:txBody>
      </p:sp>
      <p:sp>
        <p:nvSpPr>
          <p:cNvPr id="56" name="Object 55"/>
          <p:cNvSpPr/>
          <p:nvPr/>
        </p:nvSpPr>
        <p:spPr>
          <a:xfrm>
            <a:off x="4604577" y="4760765"/>
            <a:ext cx="947350"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0.97</a:t>
            </a:r>
            <a:endParaRPr lang="en-US" dirty="0"/>
          </a:p>
        </p:txBody>
      </p:sp>
      <p:sp>
        <p:nvSpPr>
          <p:cNvPr id="57" name="Object 56"/>
          <p:cNvSpPr/>
          <p:nvPr/>
        </p:nvSpPr>
        <p:spPr>
          <a:xfrm>
            <a:off x="4604577" y="5165613"/>
            <a:ext cx="947350"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0.53</a:t>
            </a:r>
            <a:endParaRPr lang="en-US" dirty="0"/>
          </a:p>
        </p:txBody>
      </p:sp>
      <p:sp>
        <p:nvSpPr>
          <p:cNvPr id="58" name="Object 57"/>
          <p:cNvSpPr/>
          <p:nvPr/>
        </p:nvSpPr>
        <p:spPr>
          <a:xfrm>
            <a:off x="4604577" y="5570460"/>
            <a:ext cx="947350"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0.46</a:t>
            </a:r>
            <a:endParaRPr lang="en-US" dirty="0"/>
          </a:p>
        </p:txBody>
      </p:sp>
      <p:sp>
        <p:nvSpPr>
          <p:cNvPr id="59" name="Object 58"/>
          <p:cNvSpPr/>
          <p:nvPr/>
        </p:nvSpPr>
        <p:spPr>
          <a:xfrm>
            <a:off x="4604577" y="5975307"/>
            <a:ext cx="947350"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0.78</a:t>
            </a:r>
            <a:endParaRPr lang="en-US" dirty="0"/>
          </a:p>
        </p:txBody>
      </p:sp>
      <p:sp>
        <p:nvSpPr>
          <p:cNvPr id="60" name="Object 59"/>
          <p:cNvSpPr/>
          <p:nvPr/>
        </p:nvSpPr>
        <p:spPr>
          <a:xfrm>
            <a:off x="5551926" y="1656936"/>
            <a:ext cx="899376" cy="674746"/>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Test Accuracy</a:t>
            </a:r>
            <a:endParaRPr lang="en-US" dirty="0"/>
          </a:p>
        </p:txBody>
      </p:sp>
      <p:sp>
        <p:nvSpPr>
          <p:cNvPr id="61" name="Object 60"/>
          <p:cNvSpPr/>
          <p:nvPr/>
        </p:nvSpPr>
        <p:spPr>
          <a:xfrm>
            <a:off x="5551926" y="2331681"/>
            <a:ext cx="899376"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0.78</a:t>
            </a:r>
            <a:endParaRPr lang="en-US" dirty="0"/>
          </a:p>
        </p:txBody>
      </p:sp>
      <p:sp>
        <p:nvSpPr>
          <p:cNvPr id="62" name="Object 61"/>
          <p:cNvSpPr/>
          <p:nvPr/>
        </p:nvSpPr>
        <p:spPr>
          <a:xfrm>
            <a:off x="5551926" y="2736529"/>
            <a:ext cx="899376"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0.9</a:t>
            </a:r>
            <a:endParaRPr lang="en-US" dirty="0"/>
          </a:p>
        </p:txBody>
      </p:sp>
      <p:sp>
        <p:nvSpPr>
          <p:cNvPr id="63" name="Object 62"/>
          <p:cNvSpPr/>
          <p:nvPr/>
        </p:nvSpPr>
        <p:spPr>
          <a:xfrm>
            <a:off x="5551926" y="3141376"/>
            <a:ext cx="899376"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0.51</a:t>
            </a:r>
            <a:endParaRPr lang="en-US" dirty="0"/>
          </a:p>
        </p:txBody>
      </p:sp>
      <p:sp>
        <p:nvSpPr>
          <p:cNvPr id="64" name="Object 63"/>
          <p:cNvSpPr/>
          <p:nvPr/>
        </p:nvSpPr>
        <p:spPr>
          <a:xfrm>
            <a:off x="5551926" y="3546223"/>
            <a:ext cx="899376"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0.45</a:t>
            </a:r>
            <a:endParaRPr lang="en-US" dirty="0"/>
          </a:p>
        </p:txBody>
      </p:sp>
      <p:sp>
        <p:nvSpPr>
          <p:cNvPr id="65" name="Object 64"/>
          <p:cNvSpPr/>
          <p:nvPr/>
        </p:nvSpPr>
        <p:spPr>
          <a:xfrm>
            <a:off x="5551926" y="3951071"/>
            <a:ext cx="899376"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0.69</a:t>
            </a:r>
            <a:endParaRPr lang="en-US" dirty="0"/>
          </a:p>
        </p:txBody>
      </p:sp>
      <p:sp>
        <p:nvSpPr>
          <p:cNvPr id="66" name="Object 65"/>
          <p:cNvSpPr/>
          <p:nvPr/>
        </p:nvSpPr>
        <p:spPr>
          <a:xfrm>
            <a:off x="5551926" y="4355918"/>
            <a:ext cx="899376"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0.8</a:t>
            </a:r>
            <a:endParaRPr lang="en-US" dirty="0"/>
          </a:p>
        </p:txBody>
      </p:sp>
      <p:sp>
        <p:nvSpPr>
          <p:cNvPr id="67" name="Object 66"/>
          <p:cNvSpPr/>
          <p:nvPr/>
        </p:nvSpPr>
        <p:spPr>
          <a:xfrm>
            <a:off x="5551926" y="4760765"/>
            <a:ext cx="899376"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0.89</a:t>
            </a:r>
            <a:endParaRPr lang="en-US" dirty="0"/>
          </a:p>
        </p:txBody>
      </p:sp>
      <p:sp>
        <p:nvSpPr>
          <p:cNvPr id="68" name="Object 67"/>
          <p:cNvSpPr/>
          <p:nvPr/>
        </p:nvSpPr>
        <p:spPr>
          <a:xfrm>
            <a:off x="5551926" y="5165613"/>
            <a:ext cx="899376"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0.51</a:t>
            </a:r>
            <a:endParaRPr lang="en-US" dirty="0"/>
          </a:p>
        </p:txBody>
      </p:sp>
      <p:sp>
        <p:nvSpPr>
          <p:cNvPr id="69" name="Object 68"/>
          <p:cNvSpPr/>
          <p:nvPr/>
        </p:nvSpPr>
        <p:spPr>
          <a:xfrm>
            <a:off x="5551926" y="5570460"/>
            <a:ext cx="899376"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0.45</a:t>
            </a:r>
            <a:endParaRPr lang="en-US" dirty="0"/>
          </a:p>
        </p:txBody>
      </p:sp>
      <p:sp>
        <p:nvSpPr>
          <p:cNvPr id="70" name="Object 69"/>
          <p:cNvSpPr/>
          <p:nvPr/>
        </p:nvSpPr>
        <p:spPr>
          <a:xfrm>
            <a:off x="5551926" y="5975307"/>
            <a:ext cx="899376"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0.72</a:t>
            </a:r>
            <a:endParaRPr lang="en-US" dirty="0"/>
          </a:p>
        </p:txBody>
      </p:sp>
      <p:sp>
        <p:nvSpPr>
          <p:cNvPr id="71" name="Object 70"/>
          <p:cNvSpPr/>
          <p:nvPr/>
        </p:nvSpPr>
        <p:spPr>
          <a:xfrm>
            <a:off x="6451302" y="1656936"/>
            <a:ext cx="651574" cy="674746"/>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F1 Score</a:t>
            </a:r>
            <a:endParaRPr lang="en-US" dirty="0"/>
          </a:p>
        </p:txBody>
      </p:sp>
      <p:sp>
        <p:nvSpPr>
          <p:cNvPr id="72" name="Object 71"/>
          <p:cNvSpPr/>
          <p:nvPr/>
        </p:nvSpPr>
        <p:spPr>
          <a:xfrm>
            <a:off x="6451302" y="2331681"/>
            <a:ext cx="651574"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0.78</a:t>
            </a:r>
            <a:endParaRPr lang="en-US" dirty="0"/>
          </a:p>
        </p:txBody>
      </p:sp>
      <p:sp>
        <p:nvSpPr>
          <p:cNvPr id="73" name="Object 72"/>
          <p:cNvSpPr/>
          <p:nvPr/>
        </p:nvSpPr>
        <p:spPr>
          <a:xfrm>
            <a:off x="6451302" y="2736529"/>
            <a:ext cx="651574"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0.89</a:t>
            </a:r>
            <a:endParaRPr lang="en-US" dirty="0"/>
          </a:p>
        </p:txBody>
      </p:sp>
      <p:sp>
        <p:nvSpPr>
          <p:cNvPr id="74" name="Object 73"/>
          <p:cNvSpPr/>
          <p:nvPr/>
        </p:nvSpPr>
        <p:spPr>
          <a:xfrm>
            <a:off x="6451302" y="3141376"/>
            <a:ext cx="651574"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0.48</a:t>
            </a:r>
            <a:endParaRPr lang="en-US" dirty="0"/>
          </a:p>
        </p:txBody>
      </p:sp>
      <p:sp>
        <p:nvSpPr>
          <p:cNvPr id="75" name="Object 74"/>
          <p:cNvSpPr/>
          <p:nvPr/>
        </p:nvSpPr>
        <p:spPr>
          <a:xfrm>
            <a:off x="6451302" y="3546223"/>
            <a:ext cx="651574"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0.41</a:t>
            </a:r>
            <a:endParaRPr lang="en-US" dirty="0"/>
          </a:p>
        </p:txBody>
      </p:sp>
      <p:sp>
        <p:nvSpPr>
          <p:cNvPr id="76" name="Object 75"/>
          <p:cNvSpPr/>
          <p:nvPr/>
        </p:nvSpPr>
        <p:spPr>
          <a:xfrm>
            <a:off x="6451302" y="3951071"/>
            <a:ext cx="651574"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0.67</a:t>
            </a:r>
            <a:endParaRPr lang="en-US" dirty="0"/>
          </a:p>
        </p:txBody>
      </p:sp>
      <p:sp>
        <p:nvSpPr>
          <p:cNvPr id="77" name="Object 76"/>
          <p:cNvSpPr/>
          <p:nvPr/>
        </p:nvSpPr>
        <p:spPr>
          <a:xfrm>
            <a:off x="6451302" y="4355918"/>
            <a:ext cx="651574"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0.8</a:t>
            </a:r>
            <a:endParaRPr lang="en-US" dirty="0"/>
          </a:p>
        </p:txBody>
      </p:sp>
      <p:sp>
        <p:nvSpPr>
          <p:cNvPr id="78" name="Object 77"/>
          <p:cNvSpPr/>
          <p:nvPr/>
        </p:nvSpPr>
        <p:spPr>
          <a:xfrm>
            <a:off x="6451302" y="4760765"/>
            <a:ext cx="651574"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0.89</a:t>
            </a:r>
            <a:endParaRPr lang="en-US" dirty="0"/>
          </a:p>
        </p:txBody>
      </p:sp>
      <p:sp>
        <p:nvSpPr>
          <p:cNvPr id="79" name="Object 78"/>
          <p:cNvSpPr/>
          <p:nvPr/>
        </p:nvSpPr>
        <p:spPr>
          <a:xfrm>
            <a:off x="6451302" y="5165613"/>
            <a:ext cx="651574"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0.47</a:t>
            </a:r>
            <a:endParaRPr lang="en-US" dirty="0"/>
          </a:p>
        </p:txBody>
      </p:sp>
      <p:sp>
        <p:nvSpPr>
          <p:cNvPr id="80" name="Object 79"/>
          <p:cNvSpPr/>
          <p:nvPr/>
        </p:nvSpPr>
        <p:spPr>
          <a:xfrm>
            <a:off x="6451302" y="5570460"/>
            <a:ext cx="651574"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0.41</a:t>
            </a:r>
            <a:endParaRPr lang="en-US" dirty="0"/>
          </a:p>
        </p:txBody>
      </p:sp>
      <p:sp>
        <p:nvSpPr>
          <p:cNvPr id="81" name="Object 80"/>
          <p:cNvSpPr/>
          <p:nvPr/>
        </p:nvSpPr>
        <p:spPr>
          <a:xfrm>
            <a:off x="6451302" y="5975307"/>
            <a:ext cx="651574"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0.71</a:t>
            </a:r>
            <a:endParaRPr lang="en-US" dirty="0"/>
          </a:p>
        </p:txBody>
      </p:sp>
      <p:sp>
        <p:nvSpPr>
          <p:cNvPr id="82" name="Object 81"/>
          <p:cNvSpPr/>
          <p:nvPr/>
        </p:nvSpPr>
        <p:spPr>
          <a:xfrm>
            <a:off x="7102876" y="1656936"/>
            <a:ext cx="764410" cy="674746"/>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AUC Score</a:t>
            </a:r>
            <a:endParaRPr lang="en-US" dirty="0"/>
          </a:p>
        </p:txBody>
      </p:sp>
      <p:sp>
        <p:nvSpPr>
          <p:cNvPr id="83" name="Object 82"/>
          <p:cNvSpPr/>
          <p:nvPr/>
        </p:nvSpPr>
        <p:spPr>
          <a:xfrm>
            <a:off x="7102876" y="2331681"/>
            <a:ext cx="764410"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0.87</a:t>
            </a:r>
            <a:endParaRPr lang="en-US" dirty="0"/>
          </a:p>
        </p:txBody>
      </p:sp>
      <p:sp>
        <p:nvSpPr>
          <p:cNvPr id="84" name="Object 83"/>
          <p:cNvSpPr/>
          <p:nvPr/>
        </p:nvSpPr>
        <p:spPr>
          <a:xfrm>
            <a:off x="7102876" y="2736529"/>
            <a:ext cx="764410"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0.98</a:t>
            </a:r>
            <a:endParaRPr lang="en-US" dirty="0"/>
          </a:p>
        </p:txBody>
      </p:sp>
      <p:sp>
        <p:nvSpPr>
          <p:cNvPr id="85" name="Object 84"/>
          <p:cNvSpPr/>
          <p:nvPr/>
        </p:nvSpPr>
        <p:spPr>
          <a:xfrm>
            <a:off x="7102876" y="3141376"/>
            <a:ext cx="764410"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0.77</a:t>
            </a:r>
            <a:endParaRPr lang="en-US" dirty="0"/>
          </a:p>
        </p:txBody>
      </p:sp>
      <p:sp>
        <p:nvSpPr>
          <p:cNvPr id="86" name="Object 85"/>
          <p:cNvSpPr/>
          <p:nvPr/>
        </p:nvSpPr>
        <p:spPr>
          <a:xfrm>
            <a:off x="7102876" y="3546223"/>
            <a:ext cx="764410"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0.67</a:t>
            </a:r>
            <a:endParaRPr lang="en-US" dirty="0"/>
          </a:p>
        </p:txBody>
      </p:sp>
      <p:sp>
        <p:nvSpPr>
          <p:cNvPr id="87" name="Object 86"/>
          <p:cNvSpPr/>
          <p:nvPr/>
        </p:nvSpPr>
        <p:spPr>
          <a:xfrm>
            <a:off x="7102876" y="3951071"/>
            <a:ext cx="764410"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0.91</a:t>
            </a:r>
            <a:endParaRPr lang="en-US" dirty="0"/>
          </a:p>
        </p:txBody>
      </p:sp>
      <p:sp>
        <p:nvSpPr>
          <p:cNvPr id="88" name="Object 87"/>
          <p:cNvSpPr/>
          <p:nvPr/>
        </p:nvSpPr>
        <p:spPr>
          <a:xfrm>
            <a:off x="7102876" y="4355918"/>
            <a:ext cx="764410"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0.89</a:t>
            </a:r>
            <a:endParaRPr lang="en-US" dirty="0"/>
          </a:p>
        </p:txBody>
      </p:sp>
      <p:sp>
        <p:nvSpPr>
          <p:cNvPr id="89" name="Object 88"/>
          <p:cNvSpPr/>
          <p:nvPr/>
        </p:nvSpPr>
        <p:spPr>
          <a:xfrm>
            <a:off x="7102876" y="4760765"/>
            <a:ext cx="764410"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0.98</a:t>
            </a:r>
            <a:endParaRPr lang="en-US" dirty="0"/>
          </a:p>
        </p:txBody>
      </p:sp>
      <p:sp>
        <p:nvSpPr>
          <p:cNvPr id="90" name="Object 89"/>
          <p:cNvSpPr/>
          <p:nvPr/>
        </p:nvSpPr>
        <p:spPr>
          <a:xfrm>
            <a:off x="7102876" y="5165613"/>
            <a:ext cx="764410"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0.76</a:t>
            </a:r>
            <a:endParaRPr lang="en-US" dirty="0"/>
          </a:p>
        </p:txBody>
      </p:sp>
      <p:sp>
        <p:nvSpPr>
          <p:cNvPr id="91" name="Object 90"/>
          <p:cNvSpPr/>
          <p:nvPr/>
        </p:nvSpPr>
        <p:spPr>
          <a:xfrm>
            <a:off x="7102876" y="5570460"/>
            <a:ext cx="764410"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0.68</a:t>
            </a:r>
            <a:endParaRPr lang="en-US" dirty="0"/>
          </a:p>
        </p:txBody>
      </p:sp>
      <p:sp>
        <p:nvSpPr>
          <p:cNvPr id="92" name="Object 91"/>
          <p:cNvSpPr/>
          <p:nvPr/>
        </p:nvSpPr>
        <p:spPr>
          <a:xfrm>
            <a:off x="7102876" y="5975307"/>
            <a:ext cx="764410"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0.9</a:t>
            </a:r>
            <a:endParaRPr lang="en-US" dirty="0"/>
          </a:p>
        </p:txBody>
      </p:sp>
      <p:sp>
        <p:nvSpPr>
          <p:cNvPr id="93" name="Object 92"/>
          <p:cNvSpPr/>
          <p:nvPr/>
        </p:nvSpPr>
        <p:spPr>
          <a:xfrm>
            <a:off x="7867286" y="1656936"/>
            <a:ext cx="902271" cy="674746"/>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Val Accuracy</a:t>
            </a:r>
            <a:endParaRPr lang="en-US" dirty="0"/>
          </a:p>
        </p:txBody>
      </p:sp>
      <p:sp>
        <p:nvSpPr>
          <p:cNvPr id="94" name="Object 93"/>
          <p:cNvSpPr/>
          <p:nvPr/>
        </p:nvSpPr>
        <p:spPr>
          <a:xfrm>
            <a:off x="7867286" y="2331681"/>
            <a:ext cx="902271"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0.92</a:t>
            </a:r>
            <a:endParaRPr lang="en-US" dirty="0"/>
          </a:p>
        </p:txBody>
      </p:sp>
      <p:sp>
        <p:nvSpPr>
          <p:cNvPr id="95" name="Object 94"/>
          <p:cNvSpPr/>
          <p:nvPr/>
        </p:nvSpPr>
        <p:spPr>
          <a:xfrm>
            <a:off x="7867286" y="2736529"/>
            <a:ext cx="902271"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0.97</a:t>
            </a:r>
            <a:endParaRPr lang="en-US" dirty="0"/>
          </a:p>
        </p:txBody>
      </p:sp>
      <p:sp>
        <p:nvSpPr>
          <p:cNvPr id="96" name="Object 95"/>
          <p:cNvSpPr/>
          <p:nvPr/>
        </p:nvSpPr>
        <p:spPr>
          <a:xfrm>
            <a:off x="7867286" y="3141376"/>
            <a:ext cx="902271"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0.55</a:t>
            </a:r>
            <a:endParaRPr lang="en-US" dirty="0"/>
          </a:p>
        </p:txBody>
      </p:sp>
      <p:sp>
        <p:nvSpPr>
          <p:cNvPr id="97" name="Object 96"/>
          <p:cNvSpPr/>
          <p:nvPr/>
        </p:nvSpPr>
        <p:spPr>
          <a:xfrm>
            <a:off x="7867286" y="3546223"/>
            <a:ext cx="902271"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0.45</a:t>
            </a:r>
            <a:endParaRPr lang="en-US" dirty="0"/>
          </a:p>
        </p:txBody>
      </p:sp>
      <p:sp>
        <p:nvSpPr>
          <p:cNvPr id="98" name="Object 97"/>
          <p:cNvSpPr/>
          <p:nvPr/>
        </p:nvSpPr>
        <p:spPr>
          <a:xfrm>
            <a:off x="7867286" y="3951071"/>
            <a:ext cx="902271"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0.79</a:t>
            </a:r>
            <a:endParaRPr lang="en-US" dirty="0"/>
          </a:p>
        </p:txBody>
      </p:sp>
      <p:sp>
        <p:nvSpPr>
          <p:cNvPr id="99" name="Object 98"/>
          <p:cNvSpPr/>
          <p:nvPr/>
        </p:nvSpPr>
        <p:spPr>
          <a:xfrm>
            <a:off x="7867286" y="4355918"/>
            <a:ext cx="902271"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0.94</a:t>
            </a:r>
            <a:endParaRPr lang="en-US" dirty="0"/>
          </a:p>
        </p:txBody>
      </p:sp>
      <p:sp>
        <p:nvSpPr>
          <p:cNvPr id="100" name="Object 99"/>
          <p:cNvSpPr/>
          <p:nvPr/>
        </p:nvSpPr>
        <p:spPr>
          <a:xfrm>
            <a:off x="7867286" y="4760765"/>
            <a:ext cx="902271"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0.97</a:t>
            </a:r>
            <a:endParaRPr lang="en-US" dirty="0"/>
          </a:p>
        </p:txBody>
      </p:sp>
      <p:sp>
        <p:nvSpPr>
          <p:cNvPr id="101" name="Object 100"/>
          <p:cNvSpPr/>
          <p:nvPr/>
        </p:nvSpPr>
        <p:spPr>
          <a:xfrm>
            <a:off x="7867286" y="5165613"/>
            <a:ext cx="902271"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0.55</a:t>
            </a:r>
            <a:endParaRPr lang="en-US" dirty="0"/>
          </a:p>
        </p:txBody>
      </p:sp>
      <p:sp>
        <p:nvSpPr>
          <p:cNvPr id="102" name="Object 101"/>
          <p:cNvSpPr/>
          <p:nvPr/>
        </p:nvSpPr>
        <p:spPr>
          <a:xfrm>
            <a:off x="7867286" y="5570460"/>
            <a:ext cx="902271"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0.45</a:t>
            </a:r>
            <a:endParaRPr lang="en-US" dirty="0"/>
          </a:p>
        </p:txBody>
      </p:sp>
      <p:sp>
        <p:nvSpPr>
          <p:cNvPr id="103" name="Object 102"/>
          <p:cNvSpPr/>
          <p:nvPr/>
        </p:nvSpPr>
        <p:spPr>
          <a:xfrm>
            <a:off x="7867286" y="5975307"/>
            <a:ext cx="902271"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0.81</a:t>
            </a:r>
            <a:endParaRPr lang="en-US" dirty="0"/>
          </a:p>
        </p:txBody>
      </p:sp>
      <p:sp>
        <p:nvSpPr>
          <p:cNvPr id="104" name="Object 103"/>
          <p:cNvSpPr/>
          <p:nvPr/>
        </p:nvSpPr>
        <p:spPr>
          <a:xfrm>
            <a:off x="8769558" y="1656936"/>
            <a:ext cx="993685" cy="674746"/>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Precision</a:t>
            </a:r>
            <a:endParaRPr lang="en-US" dirty="0"/>
          </a:p>
        </p:txBody>
      </p:sp>
      <p:sp>
        <p:nvSpPr>
          <p:cNvPr id="105" name="Object 104"/>
          <p:cNvSpPr/>
          <p:nvPr/>
        </p:nvSpPr>
        <p:spPr>
          <a:xfrm>
            <a:off x="8769558" y="2331681"/>
            <a:ext cx="993685"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0.92</a:t>
            </a:r>
            <a:endParaRPr lang="en-US" dirty="0"/>
          </a:p>
        </p:txBody>
      </p:sp>
      <p:sp>
        <p:nvSpPr>
          <p:cNvPr id="106" name="Object 105"/>
          <p:cNvSpPr/>
          <p:nvPr/>
        </p:nvSpPr>
        <p:spPr>
          <a:xfrm>
            <a:off x="8769558" y="2736529"/>
            <a:ext cx="993685"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0.97</a:t>
            </a:r>
            <a:endParaRPr lang="en-US" dirty="0"/>
          </a:p>
        </p:txBody>
      </p:sp>
      <p:sp>
        <p:nvSpPr>
          <p:cNvPr id="107" name="Object 106"/>
          <p:cNvSpPr/>
          <p:nvPr/>
        </p:nvSpPr>
        <p:spPr>
          <a:xfrm>
            <a:off x="8769558" y="3141376"/>
            <a:ext cx="993685"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0.61</a:t>
            </a:r>
            <a:endParaRPr lang="en-US" dirty="0"/>
          </a:p>
        </p:txBody>
      </p:sp>
      <p:sp>
        <p:nvSpPr>
          <p:cNvPr id="108" name="Object 107"/>
          <p:cNvSpPr/>
          <p:nvPr/>
        </p:nvSpPr>
        <p:spPr>
          <a:xfrm>
            <a:off x="8769558" y="3546223"/>
            <a:ext cx="993685"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0.51</a:t>
            </a:r>
            <a:endParaRPr lang="en-US" dirty="0"/>
          </a:p>
        </p:txBody>
      </p:sp>
      <p:sp>
        <p:nvSpPr>
          <p:cNvPr id="109" name="Object 108"/>
          <p:cNvSpPr/>
          <p:nvPr/>
        </p:nvSpPr>
        <p:spPr>
          <a:xfrm>
            <a:off x="8769558" y="3951071"/>
            <a:ext cx="993685"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0.82</a:t>
            </a:r>
            <a:endParaRPr lang="en-US" dirty="0"/>
          </a:p>
        </p:txBody>
      </p:sp>
      <p:sp>
        <p:nvSpPr>
          <p:cNvPr id="110" name="Object 109"/>
          <p:cNvSpPr/>
          <p:nvPr/>
        </p:nvSpPr>
        <p:spPr>
          <a:xfrm>
            <a:off x="8769558" y="4355918"/>
            <a:ext cx="993685"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0.94</a:t>
            </a:r>
            <a:endParaRPr lang="en-US" dirty="0"/>
          </a:p>
        </p:txBody>
      </p:sp>
      <p:sp>
        <p:nvSpPr>
          <p:cNvPr id="111" name="Object 110"/>
          <p:cNvSpPr/>
          <p:nvPr/>
        </p:nvSpPr>
        <p:spPr>
          <a:xfrm>
            <a:off x="8769558" y="4760765"/>
            <a:ext cx="993685"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0.97</a:t>
            </a:r>
            <a:endParaRPr lang="en-US" dirty="0"/>
          </a:p>
        </p:txBody>
      </p:sp>
      <p:sp>
        <p:nvSpPr>
          <p:cNvPr id="112" name="Object 111"/>
          <p:cNvSpPr/>
          <p:nvPr/>
        </p:nvSpPr>
        <p:spPr>
          <a:xfrm>
            <a:off x="8769558" y="5165613"/>
            <a:ext cx="993685"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0.62</a:t>
            </a:r>
            <a:endParaRPr lang="en-US" dirty="0"/>
          </a:p>
        </p:txBody>
      </p:sp>
      <p:sp>
        <p:nvSpPr>
          <p:cNvPr id="113" name="Object 112"/>
          <p:cNvSpPr/>
          <p:nvPr/>
        </p:nvSpPr>
        <p:spPr>
          <a:xfrm>
            <a:off x="8769558" y="5570460"/>
            <a:ext cx="993685"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0.48</a:t>
            </a:r>
            <a:endParaRPr lang="en-US" dirty="0"/>
          </a:p>
        </p:txBody>
      </p:sp>
      <p:sp>
        <p:nvSpPr>
          <p:cNvPr id="114" name="Object 113"/>
          <p:cNvSpPr/>
          <p:nvPr/>
        </p:nvSpPr>
        <p:spPr>
          <a:xfrm>
            <a:off x="8769558" y="5975307"/>
            <a:ext cx="993685"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0.82</a:t>
            </a:r>
            <a:endParaRPr lang="en-US" dirty="0"/>
          </a:p>
        </p:txBody>
      </p:sp>
      <p:sp>
        <p:nvSpPr>
          <p:cNvPr id="115" name="Object 114"/>
          <p:cNvSpPr/>
          <p:nvPr/>
        </p:nvSpPr>
        <p:spPr>
          <a:xfrm>
            <a:off x="9763242" y="1656936"/>
            <a:ext cx="557684" cy="674746"/>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Recall</a:t>
            </a:r>
            <a:endParaRPr lang="en-US" dirty="0"/>
          </a:p>
        </p:txBody>
      </p:sp>
      <p:sp>
        <p:nvSpPr>
          <p:cNvPr id="116" name="Object 115"/>
          <p:cNvSpPr/>
          <p:nvPr/>
        </p:nvSpPr>
        <p:spPr>
          <a:xfrm>
            <a:off x="9763242" y="2331681"/>
            <a:ext cx="557684"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0.92</a:t>
            </a:r>
            <a:endParaRPr lang="en-US" dirty="0"/>
          </a:p>
        </p:txBody>
      </p:sp>
      <p:sp>
        <p:nvSpPr>
          <p:cNvPr id="117" name="Object 116"/>
          <p:cNvSpPr/>
          <p:nvPr/>
        </p:nvSpPr>
        <p:spPr>
          <a:xfrm>
            <a:off x="9763242" y="2736529"/>
            <a:ext cx="557684"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0.97</a:t>
            </a:r>
            <a:endParaRPr lang="en-US" dirty="0"/>
          </a:p>
        </p:txBody>
      </p:sp>
      <p:sp>
        <p:nvSpPr>
          <p:cNvPr id="118" name="Object 117"/>
          <p:cNvSpPr/>
          <p:nvPr/>
        </p:nvSpPr>
        <p:spPr>
          <a:xfrm>
            <a:off x="9763242" y="3141376"/>
            <a:ext cx="557684"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0.55</a:t>
            </a:r>
            <a:endParaRPr lang="en-US" dirty="0"/>
          </a:p>
        </p:txBody>
      </p:sp>
      <p:sp>
        <p:nvSpPr>
          <p:cNvPr id="119" name="Object 118"/>
          <p:cNvSpPr/>
          <p:nvPr/>
        </p:nvSpPr>
        <p:spPr>
          <a:xfrm>
            <a:off x="9763242" y="3546223"/>
            <a:ext cx="557684"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0.45</a:t>
            </a:r>
            <a:endParaRPr lang="en-US" dirty="0"/>
          </a:p>
        </p:txBody>
      </p:sp>
      <p:sp>
        <p:nvSpPr>
          <p:cNvPr id="120" name="Object 119"/>
          <p:cNvSpPr/>
          <p:nvPr/>
        </p:nvSpPr>
        <p:spPr>
          <a:xfrm>
            <a:off x="9763242" y="3951071"/>
            <a:ext cx="557684"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0.79</a:t>
            </a:r>
            <a:endParaRPr lang="en-US" dirty="0"/>
          </a:p>
        </p:txBody>
      </p:sp>
      <p:sp>
        <p:nvSpPr>
          <p:cNvPr id="121" name="Object 120"/>
          <p:cNvSpPr/>
          <p:nvPr/>
        </p:nvSpPr>
        <p:spPr>
          <a:xfrm>
            <a:off x="9763242" y="4355918"/>
            <a:ext cx="557684"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0.94</a:t>
            </a:r>
            <a:endParaRPr lang="en-US" dirty="0"/>
          </a:p>
        </p:txBody>
      </p:sp>
      <p:sp>
        <p:nvSpPr>
          <p:cNvPr id="122" name="Object 121"/>
          <p:cNvSpPr/>
          <p:nvPr/>
        </p:nvSpPr>
        <p:spPr>
          <a:xfrm>
            <a:off x="9763242" y="4760765"/>
            <a:ext cx="557684"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0.97</a:t>
            </a:r>
            <a:endParaRPr lang="en-US" dirty="0"/>
          </a:p>
        </p:txBody>
      </p:sp>
      <p:sp>
        <p:nvSpPr>
          <p:cNvPr id="123" name="Object 122"/>
          <p:cNvSpPr/>
          <p:nvPr/>
        </p:nvSpPr>
        <p:spPr>
          <a:xfrm>
            <a:off x="9763242" y="5165613"/>
            <a:ext cx="557684"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0.55</a:t>
            </a:r>
            <a:endParaRPr lang="en-US" dirty="0"/>
          </a:p>
        </p:txBody>
      </p:sp>
      <p:sp>
        <p:nvSpPr>
          <p:cNvPr id="124" name="Object 123"/>
          <p:cNvSpPr/>
          <p:nvPr/>
        </p:nvSpPr>
        <p:spPr>
          <a:xfrm>
            <a:off x="9763242" y="5570460"/>
            <a:ext cx="557684"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0.45</a:t>
            </a:r>
            <a:endParaRPr lang="en-US" dirty="0"/>
          </a:p>
        </p:txBody>
      </p:sp>
      <p:sp>
        <p:nvSpPr>
          <p:cNvPr id="125" name="Object 124"/>
          <p:cNvSpPr/>
          <p:nvPr/>
        </p:nvSpPr>
        <p:spPr>
          <a:xfrm>
            <a:off x="9763242" y="5975307"/>
            <a:ext cx="557684"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0.81</a:t>
            </a:r>
            <a:endParaRPr lang="en-US" dirty="0"/>
          </a:p>
        </p:txBody>
      </p:sp>
      <p:sp>
        <p:nvSpPr>
          <p:cNvPr id="126" name="Object 125"/>
          <p:cNvSpPr/>
          <p:nvPr/>
        </p:nvSpPr>
        <p:spPr>
          <a:xfrm>
            <a:off x="10320926" y="1656936"/>
            <a:ext cx="651574" cy="674746"/>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F1 Score</a:t>
            </a:r>
            <a:endParaRPr lang="en-US" dirty="0"/>
          </a:p>
        </p:txBody>
      </p:sp>
      <p:sp>
        <p:nvSpPr>
          <p:cNvPr id="127" name="Object 126"/>
          <p:cNvSpPr/>
          <p:nvPr/>
        </p:nvSpPr>
        <p:spPr>
          <a:xfrm>
            <a:off x="10320926" y="2331681"/>
            <a:ext cx="651574"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0.92</a:t>
            </a:r>
            <a:endParaRPr lang="en-US" dirty="0"/>
          </a:p>
        </p:txBody>
      </p:sp>
      <p:sp>
        <p:nvSpPr>
          <p:cNvPr id="128" name="Object 127"/>
          <p:cNvSpPr/>
          <p:nvPr/>
        </p:nvSpPr>
        <p:spPr>
          <a:xfrm>
            <a:off x="10320926" y="2736529"/>
            <a:ext cx="651574"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0.97</a:t>
            </a:r>
            <a:endParaRPr lang="en-US" dirty="0"/>
          </a:p>
        </p:txBody>
      </p:sp>
      <p:sp>
        <p:nvSpPr>
          <p:cNvPr id="129" name="Object 128"/>
          <p:cNvSpPr/>
          <p:nvPr/>
        </p:nvSpPr>
        <p:spPr>
          <a:xfrm>
            <a:off x="10320926" y="3141376"/>
            <a:ext cx="651574"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0.53</a:t>
            </a:r>
            <a:endParaRPr lang="en-US" dirty="0"/>
          </a:p>
        </p:txBody>
      </p:sp>
      <p:sp>
        <p:nvSpPr>
          <p:cNvPr id="130" name="Object 129"/>
          <p:cNvSpPr/>
          <p:nvPr/>
        </p:nvSpPr>
        <p:spPr>
          <a:xfrm>
            <a:off x="10320926" y="3546223"/>
            <a:ext cx="651574"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0.41</a:t>
            </a:r>
            <a:endParaRPr lang="en-US" dirty="0"/>
          </a:p>
        </p:txBody>
      </p:sp>
      <p:sp>
        <p:nvSpPr>
          <p:cNvPr id="131" name="Object 130"/>
          <p:cNvSpPr/>
          <p:nvPr/>
        </p:nvSpPr>
        <p:spPr>
          <a:xfrm>
            <a:off x="10320926" y="3951071"/>
            <a:ext cx="651574"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0.78</a:t>
            </a:r>
            <a:endParaRPr lang="en-US" dirty="0"/>
          </a:p>
        </p:txBody>
      </p:sp>
      <p:sp>
        <p:nvSpPr>
          <p:cNvPr id="132" name="Object 131"/>
          <p:cNvSpPr/>
          <p:nvPr/>
        </p:nvSpPr>
        <p:spPr>
          <a:xfrm>
            <a:off x="10320926" y="4355918"/>
            <a:ext cx="651574"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0.94</a:t>
            </a:r>
            <a:endParaRPr lang="en-US" dirty="0"/>
          </a:p>
        </p:txBody>
      </p:sp>
      <p:sp>
        <p:nvSpPr>
          <p:cNvPr id="133" name="Object 132"/>
          <p:cNvSpPr/>
          <p:nvPr/>
        </p:nvSpPr>
        <p:spPr>
          <a:xfrm>
            <a:off x="10320926" y="4760765"/>
            <a:ext cx="651574"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0.97</a:t>
            </a:r>
            <a:endParaRPr lang="en-US" dirty="0"/>
          </a:p>
        </p:txBody>
      </p:sp>
      <p:sp>
        <p:nvSpPr>
          <p:cNvPr id="134" name="Object 133"/>
          <p:cNvSpPr/>
          <p:nvPr/>
        </p:nvSpPr>
        <p:spPr>
          <a:xfrm>
            <a:off x="10320926" y="5165613"/>
            <a:ext cx="651574"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0.53</a:t>
            </a:r>
            <a:endParaRPr lang="en-US" dirty="0"/>
          </a:p>
        </p:txBody>
      </p:sp>
      <p:sp>
        <p:nvSpPr>
          <p:cNvPr id="135" name="Object 134"/>
          <p:cNvSpPr/>
          <p:nvPr/>
        </p:nvSpPr>
        <p:spPr>
          <a:xfrm>
            <a:off x="10320926" y="5570460"/>
            <a:ext cx="651574"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0.41</a:t>
            </a:r>
            <a:endParaRPr lang="en-US" dirty="0"/>
          </a:p>
        </p:txBody>
      </p:sp>
      <p:sp>
        <p:nvSpPr>
          <p:cNvPr id="136" name="Object 135"/>
          <p:cNvSpPr/>
          <p:nvPr/>
        </p:nvSpPr>
        <p:spPr>
          <a:xfrm>
            <a:off x="10320926" y="5975307"/>
            <a:ext cx="651574"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0.8</a:t>
            </a:r>
            <a:endParaRPr lang="en-US" dirty="0"/>
          </a:p>
        </p:txBody>
      </p:sp>
      <p:sp>
        <p:nvSpPr>
          <p:cNvPr id="137" name="Object 136"/>
          <p:cNvSpPr/>
          <p:nvPr/>
        </p:nvSpPr>
        <p:spPr>
          <a:xfrm>
            <a:off x="10972500" y="1656936"/>
            <a:ext cx="740321" cy="674746"/>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AUC Score</a:t>
            </a:r>
            <a:endParaRPr lang="en-US" dirty="0"/>
          </a:p>
        </p:txBody>
      </p:sp>
      <p:sp>
        <p:nvSpPr>
          <p:cNvPr id="138" name="Object 137"/>
          <p:cNvSpPr/>
          <p:nvPr/>
        </p:nvSpPr>
        <p:spPr>
          <a:xfrm>
            <a:off x="10972500" y="2331681"/>
            <a:ext cx="740321"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0.95</a:t>
            </a:r>
            <a:endParaRPr lang="en-US" dirty="0"/>
          </a:p>
        </p:txBody>
      </p:sp>
      <p:sp>
        <p:nvSpPr>
          <p:cNvPr id="139" name="Object 138"/>
          <p:cNvSpPr/>
          <p:nvPr/>
        </p:nvSpPr>
        <p:spPr>
          <a:xfrm>
            <a:off x="10972500" y="2736529"/>
            <a:ext cx="740321"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1</a:t>
            </a:r>
            <a:endParaRPr lang="en-US" dirty="0"/>
          </a:p>
        </p:txBody>
      </p:sp>
      <p:sp>
        <p:nvSpPr>
          <p:cNvPr id="140" name="Object 139"/>
          <p:cNvSpPr/>
          <p:nvPr/>
        </p:nvSpPr>
        <p:spPr>
          <a:xfrm>
            <a:off x="10972500" y="3141376"/>
            <a:ext cx="740321"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0.81</a:t>
            </a:r>
            <a:endParaRPr lang="en-US" dirty="0"/>
          </a:p>
        </p:txBody>
      </p:sp>
      <p:sp>
        <p:nvSpPr>
          <p:cNvPr id="141" name="Object 140"/>
          <p:cNvSpPr/>
          <p:nvPr/>
        </p:nvSpPr>
        <p:spPr>
          <a:xfrm>
            <a:off x="10972500" y="3546223"/>
            <a:ext cx="740321"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0.7</a:t>
            </a:r>
            <a:endParaRPr lang="en-US" dirty="0"/>
          </a:p>
        </p:txBody>
      </p:sp>
      <p:sp>
        <p:nvSpPr>
          <p:cNvPr id="142" name="Object 141"/>
          <p:cNvSpPr/>
          <p:nvPr/>
        </p:nvSpPr>
        <p:spPr>
          <a:xfrm>
            <a:off x="10972500" y="3951071"/>
            <a:ext cx="740321"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0.96</a:t>
            </a:r>
            <a:endParaRPr lang="en-US" dirty="0"/>
          </a:p>
        </p:txBody>
      </p:sp>
      <p:sp>
        <p:nvSpPr>
          <p:cNvPr id="143" name="Object 142"/>
          <p:cNvSpPr/>
          <p:nvPr/>
        </p:nvSpPr>
        <p:spPr>
          <a:xfrm>
            <a:off x="10972500" y="4355918"/>
            <a:ext cx="740321"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0.97</a:t>
            </a:r>
            <a:endParaRPr lang="en-US" dirty="0"/>
          </a:p>
        </p:txBody>
      </p:sp>
      <p:sp>
        <p:nvSpPr>
          <p:cNvPr id="144" name="Object 143"/>
          <p:cNvSpPr/>
          <p:nvPr/>
        </p:nvSpPr>
        <p:spPr>
          <a:xfrm>
            <a:off x="10972500" y="4760765"/>
            <a:ext cx="740321"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1</a:t>
            </a:r>
            <a:endParaRPr lang="en-US" dirty="0"/>
          </a:p>
        </p:txBody>
      </p:sp>
      <p:sp>
        <p:nvSpPr>
          <p:cNvPr id="145" name="Object 144"/>
          <p:cNvSpPr/>
          <p:nvPr/>
        </p:nvSpPr>
        <p:spPr>
          <a:xfrm>
            <a:off x="10972500" y="5165613"/>
            <a:ext cx="740321"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0.81</a:t>
            </a:r>
            <a:endParaRPr lang="en-US" dirty="0"/>
          </a:p>
        </p:txBody>
      </p:sp>
      <p:sp>
        <p:nvSpPr>
          <p:cNvPr id="146" name="Object 145"/>
          <p:cNvSpPr/>
          <p:nvPr/>
        </p:nvSpPr>
        <p:spPr>
          <a:xfrm>
            <a:off x="10972500" y="5570460"/>
            <a:ext cx="740321"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0.7</a:t>
            </a:r>
            <a:endParaRPr lang="en-US" dirty="0"/>
          </a:p>
        </p:txBody>
      </p:sp>
      <p:sp>
        <p:nvSpPr>
          <p:cNvPr id="147" name="Object 146"/>
          <p:cNvSpPr/>
          <p:nvPr/>
        </p:nvSpPr>
        <p:spPr>
          <a:xfrm>
            <a:off x="10972500" y="5975307"/>
            <a:ext cx="740321" cy="404847"/>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0.95</a:t>
            </a:r>
            <a:endParaRPr lang="en-US" dirty="0"/>
          </a:p>
        </p:txBody>
      </p:sp>
    </p:spTree>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419590"/>
            <a:ext cx="12188952" cy="541599"/>
          </a:xfrm>
          <a:prstGeom prst="rect">
            <a:avLst/>
          </a:prstGeom>
          <a:noFill/>
        </p:spPr>
        <p:txBody>
          <a:bodyPr wrap="square" rtlCol="0" anchor="t" bIns="0" lIns="0" rIns="0" tIns="0"/>
          <a:lstStyle/>
          <a:p>
            <a:pPr algn="ctr">
              <a:lnSpc>
                <a:spcPts val="4266"/>
              </a:lnSpc>
              <a:buNone/>
            </a:pPr>
            <a:r>
              <a:rPr lang="en-US" b="1" sz="4688" spc="47" kern="0" dirty="0" smtClean="0">
                <a:solidFill>
                  <a:srgbClr val="ffffff">
                    <a:alpha val="90000"/>
                  </a:srgbClr>
                </a:solidFill>
                <a:latin typeface="Bebas Neue" pitchFamily="34" charset="0"/>
                <a:ea typeface="Bebas Neue" pitchFamily="34" charset="-122"/>
                <a:cs typeface="Bebas Neue" pitchFamily="34" charset="-120"/>
              </a:rPr>
              <a:t>Evaluation Metric</a:t>
            </a:r>
            <a:endParaRPr lang="en-US" dirty="0"/>
          </a:p>
        </p:txBody>
      </p:sp>
      <p:sp>
        <p:nvSpPr>
          <p:cNvPr id="3" name="Object 2"/>
          <p:cNvSpPr/>
          <p:nvPr/>
        </p:nvSpPr>
        <p:spPr>
          <a:xfrm>
            <a:off x="952262" y="2016891"/>
            <a:ext cx="5446938" cy="3973075"/>
          </a:xfrm>
          <a:prstGeom prst="rect">
            <a:avLst/>
          </a:prstGeom>
          <a:noFill/>
        </p:spPr>
        <p:txBody>
          <a:bodyPr wrap="square" rtlCol="0" anchor="t" bIns="0" lIns="0" rIns="0" tIns="0"/>
          <a:lstStyle/>
          <a:p>
            <a:pPr algn="l" marL="242900" indent="-242900">
              <a:lnSpc>
                <a:spcPts val="2887"/>
              </a:lnSpc>
              <a:buSzPct val="100000"/>
              <a:buChar char="•"/>
            </a:pPr>
            <a:r>
              <a:rPr lang="en-US" sz="2430" spc="49" kern="0" dirty="0" smtClean="0">
                <a:solidFill>
                  <a:srgbClr val="ffffff">
                    <a:alpha val="90000"/>
                  </a:srgbClr>
                </a:solidFill>
                <a:latin typeface="Source Sans Pro" pitchFamily="34" charset="0"/>
                <a:ea typeface="Source Sans Pro" pitchFamily="34" charset="-122"/>
                <a:cs typeface="Source Sans Pro" pitchFamily="34" charset="-120"/>
              </a:rPr>
              <a:t>Accuracy</a:t>
            </a:r>
          </a:p>
          <a:p>
            <a:pPr algn="l" lvl="1">
              <a:lnSpc>
                <a:spcPts val="2049"/>
              </a:lnSpc>
              <a:spcBef>
                <a:spcPts val="356"/>
              </a:spcBef>
              <a:buNone/>
            </a:pPr>
            <a:r>
              <a:rPr lang="en-US" sz="1552" spc="31" kern="0" dirty="0" smtClean="0">
                <a:solidFill>
                  <a:srgbClr val="ffffff">
                    <a:alpha val="80000"/>
                  </a:srgbClr>
                </a:solidFill>
                <a:latin typeface="Source Sans Pro" pitchFamily="34" charset="0"/>
                <a:ea typeface="Source Sans Pro" pitchFamily="34" charset="-122"/>
                <a:cs typeface="Source Sans Pro" pitchFamily="34" charset="-120"/>
              </a:rPr>
              <a:t>Measures the overall correctness of the model's predictions.</a:t>
            </a:r>
          </a:p>
          <a:p>
            <a:pPr algn="l" marL="242900" indent="-242900">
              <a:lnSpc>
                <a:spcPts val="2887"/>
              </a:lnSpc>
              <a:spcBef>
                <a:spcPts val="2527"/>
              </a:spcBef>
              <a:buSzPct val="100000"/>
              <a:buChar char="•"/>
            </a:pPr>
            <a:r>
              <a:rPr lang="en-US" sz="2430" spc="49" kern="0" dirty="0" smtClean="0">
                <a:solidFill>
                  <a:srgbClr val="ffffff">
                    <a:alpha val="90000"/>
                  </a:srgbClr>
                </a:solidFill>
                <a:latin typeface="Source Sans Pro" pitchFamily="34" charset="0"/>
                <a:ea typeface="Source Sans Pro" pitchFamily="34" charset="-122"/>
                <a:cs typeface="Source Sans Pro" pitchFamily="34" charset="-120"/>
              </a:rPr>
              <a:t>Precision</a:t>
            </a:r>
          </a:p>
          <a:p>
            <a:pPr algn="l" lvl="1">
              <a:lnSpc>
                <a:spcPts val="2049"/>
              </a:lnSpc>
              <a:spcBef>
                <a:spcPts val="356"/>
              </a:spcBef>
              <a:buNone/>
            </a:pPr>
            <a:r>
              <a:rPr lang="en-US" sz="1552" spc="31" kern="0" dirty="0" smtClean="0">
                <a:solidFill>
                  <a:srgbClr val="ffffff">
                    <a:alpha val="80000"/>
                  </a:srgbClr>
                </a:solidFill>
                <a:latin typeface="Source Sans Pro" pitchFamily="34" charset="0"/>
                <a:ea typeface="Source Sans Pro" pitchFamily="34" charset="-122"/>
                <a:cs typeface="Source Sans Pro" pitchFamily="34" charset="-120"/>
              </a:rPr>
              <a:t>Measures the proportion of correct positive predictions among all positive predictions, avoiding false positives.</a:t>
            </a:r>
          </a:p>
          <a:p>
            <a:pPr algn="l" marL="242900" indent="-242900">
              <a:lnSpc>
                <a:spcPts val="2887"/>
              </a:lnSpc>
              <a:spcBef>
                <a:spcPts val="2527"/>
              </a:spcBef>
              <a:buSzPct val="100000"/>
              <a:buChar char="•"/>
            </a:pPr>
            <a:r>
              <a:rPr lang="en-US" sz="2430" spc="49" kern="0" dirty="0" smtClean="0">
                <a:solidFill>
                  <a:srgbClr val="ffffff">
                    <a:alpha val="90000"/>
                  </a:srgbClr>
                </a:solidFill>
                <a:latin typeface="Source Sans Pro" pitchFamily="34" charset="0"/>
                <a:ea typeface="Source Sans Pro" pitchFamily="34" charset="-122"/>
                <a:cs typeface="Source Sans Pro" pitchFamily="34" charset="-120"/>
              </a:rPr>
              <a:t>Recall</a:t>
            </a:r>
          </a:p>
          <a:p>
            <a:pPr algn="l" lvl="1">
              <a:lnSpc>
                <a:spcPts val="2049"/>
              </a:lnSpc>
              <a:spcBef>
                <a:spcPts val="356"/>
              </a:spcBef>
              <a:buNone/>
            </a:pPr>
            <a:r>
              <a:rPr lang="en-US" sz="1552" spc="31" kern="0" dirty="0" smtClean="0">
                <a:solidFill>
                  <a:srgbClr val="ffffff">
                    <a:alpha val="80000"/>
                  </a:srgbClr>
                </a:solidFill>
                <a:latin typeface="Source Sans Pro" pitchFamily="34" charset="0"/>
                <a:ea typeface="Source Sans Pro" pitchFamily="34" charset="-122"/>
                <a:cs typeface="Source Sans Pro" pitchFamily="34" charset="-120"/>
              </a:rPr>
              <a:t>Measures the proportion of correct positive predictions among all actual positive instances, capturing all positive cases.</a:t>
            </a:r>
            <a:endParaRPr lang="en-US" dirty="0"/>
          </a:p>
        </p:txBody>
      </p:sp>
      <p:sp>
        <p:nvSpPr>
          <p:cNvPr id="4" name="Object 3"/>
          <p:cNvSpPr/>
          <p:nvPr/>
        </p:nvSpPr>
        <p:spPr>
          <a:xfrm>
            <a:off x="6284928" y="2016891"/>
            <a:ext cx="5446938" cy="2712994"/>
          </a:xfrm>
          <a:prstGeom prst="rect">
            <a:avLst/>
          </a:prstGeom>
          <a:noFill/>
        </p:spPr>
        <p:txBody>
          <a:bodyPr wrap="square" rtlCol="0" anchor="t" bIns="0" lIns="0" rIns="0" tIns="0"/>
          <a:lstStyle/>
          <a:p>
            <a:pPr algn="l" marL="242900" indent="-242900">
              <a:lnSpc>
                <a:spcPts val="2887"/>
              </a:lnSpc>
              <a:buSzPct val="100000"/>
              <a:buChar char="•"/>
            </a:pPr>
            <a:r>
              <a:rPr lang="en-US" sz="2430" spc="49" kern="0" dirty="0" smtClean="0">
                <a:solidFill>
                  <a:srgbClr val="ffffff">
                    <a:alpha val="90000"/>
                  </a:srgbClr>
                </a:solidFill>
                <a:latin typeface="Source Sans Pro" pitchFamily="34" charset="0"/>
                <a:ea typeface="Source Sans Pro" pitchFamily="34" charset="-122"/>
                <a:cs typeface="Source Sans Pro" pitchFamily="34" charset="-120"/>
              </a:rPr>
              <a:t>F1 Score</a:t>
            </a:r>
          </a:p>
          <a:p>
            <a:pPr algn="l" lvl="1">
              <a:lnSpc>
                <a:spcPts val="2049"/>
              </a:lnSpc>
              <a:spcBef>
                <a:spcPts val="356"/>
              </a:spcBef>
              <a:buNone/>
            </a:pPr>
            <a:r>
              <a:rPr lang="en-US" sz="1552" spc="31" kern="0" dirty="0" smtClean="0">
                <a:solidFill>
                  <a:srgbClr val="ffffff">
                    <a:alpha val="80000"/>
                  </a:srgbClr>
                </a:solidFill>
                <a:latin typeface="Source Sans Pro" pitchFamily="34" charset="0"/>
                <a:ea typeface="Source Sans Pro" pitchFamily="34" charset="-122"/>
                <a:cs typeface="Source Sans Pro" pitchFamily="34" charset="-120"/>
              </a:rPr>
              <a:t>Balances precision and recall, providing a single metric considering both false positives and false negatives.</a:t>
            </a:r>
          </a:p>
          <a:p>
            <a:pPr algn="l" marL="242900" indent="-242900">
              <a:lnSpc>
                <a:spcPts val="2887"/>
              </a:lnSpc>
              <a:spcBef>
                <a:spcPts val="2527"/>
              </a:spcBef>
              <a:buSzPct val="100000"/>
              <a:buChar char="•"/>
            </a:pPr>
            <a:r>
              <a:rPr lang="en-US" sz="2430" spc="49" kern="0" dirty="0" smtClean="0">
                <a:solidFill>
                  <a:srgbClr val="ffffff">
                    <a:alpha val="90000"/>
                  </a:srgbClr>
                </a:solidFill>
                <a:latin typeface="Source Sans Pro" pitchFamily="34" charset="0"/>
                <a:ea typeface="Source Sans Pro" pitchFamily="34" charset="-122"/>
                <a:cs typeface="Source Sans Pro" pitchFamily="34" charset="-120"/>
              </a:rPr>
              <a:t>AUC Score</a:t>
            </a:r>
          </a:p>
          <a:p>
            <a:pPr algn="l" lvl="1">
              <a:lnSpc>
                <a:spcPts val="2049"/>
              </a:lnSpc>
              <a:spcBef>
                <a:spcPts val="356"/>
              </a:spcBef>
              <a:buNone/>
            </a:pPr>
            <a:r>
              <a:rPr lang="en-US" sz="1552" spc="31" kern="0" dirty="0" smtClean="0">
                <a:solidFill>
                  <a:srgbClr val="ffffff">
                    <a:alpha val="80000"/>
                  </a:srgbClr>
                </a:solidFill>
                <a:latin typeface="Source Sans Pro" pitchFamily="34" charset="0"/>
                <a:ea typeface="Source Sans Pro" pitchFamily="34" charset="-122"/>
                <a:cs typeface="Source Sans Pro" pitchFamily="34" charset="-120"/>
              </a:rPr>
              <a:t>Measures the model's ability to discriminate between positive and negative classes, useful for imbalanced datasets.</a:t>
            </a:r>
            <a:endParaRPr lang="en-US" dirty="0"/>
          </a:p>
        </p:txBody>
      </p:sp>
    </p:spTree>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419590"/>
            <a:ext cx="12188952" cy="541599"/>
          </a:xfrm>
          <a:prstGeom prst="rect">
            <a:avLst/>
          </a:prstGeom>
          <a:noFill/>
        </p:spPr>
        <p:txBody>
          <a:bodyPr wrap="square" rtlCol="0" anchor="t" bIns="0" lIns="0" rIns="0" tIns="0"/>
          <a:lstStyle/>
          <a:p>
            <a:pPr algn="ctr">
              <a:lnSpc>
                <a:spcPts val="4266"/>
              </a:lnSpc>
              <a:buNone/>
            </a:pPr>
            <a:r>
              <a:rPr lang="en-US" b="1" sz="4688" spc="47" kern="0" dirty="0" smtClean="0">
                <a:solidFill>
                  <a:srgbClr val="000000">
                    <a:alpha val="80000"/>
                  </a:srgbClr>
                </a:solidFill>
                <a:latin typeface="Bebas Neue" pitchFamily="34" charset="0"/>
                <a:ea typeface="Bebas Neue" pitchFamily="34" charset="-122"/>
                <a:cs typeface="Bebas Neue" pitchFamily="34" charset="-120"/>
              </a:rPr>
              <a:t>EVALUATION METRICS</a:t>
            </a:r>
            <a:endParaRPr lang="en-US" dirty="0"/>
          </a:p>
        </p:txBody>
      </p:sp>
      <p:pic>
        <p:nvPicPr>
          <p:cNvPr id="3" name="Object 2" descr="preencoded.png">    </p:cNvPr>
          <p:cNvPicPr>
            <a:picLocks noChangeAspect="1"/>
          </p:cNvPicPr>
          <p:nvPr/>
        </p:nvPicPr>
        <p:blipFill>
          <a:blip r:embed="rId1"/>
          <a:stretch>
            <a:fillRect/>
          </a:stretch>
        </p:blipFill>
        <p:spPr>
          <a:xfrm>
            <a:off x="-85704" y="885604"/>
            <a:ext cx="12368608" cy="5867140"/>
          </a:xfrm>
          <a:prstGeom prst="rect">
            <a:avLst/>
          </a:prstGeom>
        </p:spPr>
      </p:pic>
    </p:spTree>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419590"/>
            <a:ext cx="12188952" cy="541599"/>
          </a:xfrm>
          <a:prstGeom prst="rect">
            <a:avLst/>
          </a:prstGeom>
          <a:noFill/>
        </p:spPr>
        <p:txBody>
          <a:bodyPr wrap="square" rtlCol="0" anchor="t" bIns="0" lIns="0" rIns="0" tIns="0"/>
          <a:lstStyle/>
          <a:p>
            <a:pPr algn="ctr">
              <a:lnSpc>
                <a:spcPts val="4266"/>
              </a:lnSpc>
              <a:buNone/>
            </a:pPr>
            <a:r>
              <a:rPr lang="en-US" b="1" sz="4688" spc="47" kern="0" dirty="0" smtClean="0">
                <a:solidFill>
                  <a:srgbClr val="ffffff">
                    <a:alpha val="90000"/>
                  </a:srgbClr>
                </a:solidFill>
                <a:latin typeface="Bebas Neue" pitchFamily="34" charset="0"/>
                <a:ea typeface="Bebas Neue" pitchFamily="34" charset="-122"/>
                <a:cs typeface="Bebas Neue" pitchFamily="34" charset="-120"/>
              </a:rPr>
              <a:t>Client Recommendation</a:t>
            </a:r>
            <a:endParaRPr lang="en-US" dirty="0"/>
          </a:p>
        </p:txBody>
      </p:sp>
      <p:pic>
        <p:nvPicPr>
          <p:cNvPr id="3" name="Object 2"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76129" y="2352087"/>
            <a:ext cx="11236690" cy="1057011"/>
          </a:xfrm>
          <a:prstGeom prst="rect">
            <a:avLst/>
          </a:prstGeom>
        </p:spPr>
      </p:pic>
      <p:sp>
        <p:nvSpPr>
          <p:cNvPr id="4" name="Object 3"/>
          <p:cNvSpPr/>
          <p:nvPr/>
        </p:nvSpPr>
        <p:spPr>
          <a:xfrm>
            <a:off x="666583" y="2702757"/>
            <a:ext cx="10951012" cy="325793"/>
          </a:xfrm>
          <a:prstGeom prst="rect">
            <a:avLst/>
          </a:prstGeom>
          <a:noFill/>
        </p:spPr>
        <p:txBody>
          <a:bodyPr wrap="square" rtlCol="0" anchor="ctr" bIns="0" lIns="0" rIns="0" tIns="0"/>
          <a:lstStyle/>
          <a:p>
            <a:pPr algn="l">
              <a:lnSpc>
                <a:spcPts val="2566"/>
              </a:lnSpc>
              <a:buNone/>
            </a:pPr>
            <a:r>
              <a:rPr lang="en-US" sz="2160" spc="43" kern="0" dirty="0" smtClean="0">
                <a:solidFill>
                  <a:srgbClr val="ffffff">
                    <a:alpha val="90000"/>
                  </a:srgbClr>
                </a:solidFill>
                <a:latin typeface="Source Sans Pro" pitchFamily="34" charset="0"/>
                <a:ea typeface="Source Sans Pro" pitchFamily="34" charset="-122"/>
                <a:cs typeface="Source Sans Pro" pitchFamily="34" charset="-120"/>
              </a:rPr>
              <a:t>Precision</a:t>
            </a:r>
            <a:endParaRPr lang="en-US" dirty="0"/>
          </a:p>
        </p:txBody>
      </p:sp>
      <p:pic>
        <p:nvPicPr>
          <p:cNvPr id="5" name="Object 4"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29" y="3494802"/>
            <a:ext cx="4275656" cy="1057011"/>
          </a:xfrm>
          <a:prstGeom prst="rect">
            <a:avLst/>
          </a:prstGeom>
        </p:spPr>
      </p:pic>
      <p:sp>
        <p:nvSpPr>
          <p:cNvPr id="6" name="Object 5"/>
          <p:cNvSpPr/>
          <p:nvPr/>
        </p:nvSpPr>
        <p:spPr>
          <a:xfrm>
            <a:off x="666583" y="3845472"/>
            <a:ext cx="3860517" cy="325793"/>
          </a:xfrm>
          <a:prstGeom prst="rect">
            <a:avLst/>
          </a:prstGeom>
          <a:noFill/>
        </p:spPr>
        <p:txBody>
          <a:bodyPr wrap="square" rtlCol="0" anchor="ctr" bIns="0" lIns="0" rIns="0" tIns="0"/>
          <a:lstStyle/>
          <a:p>
            <a:pPr algn="l">
              <a:lnSpc>
                <a:spcPts val="2566"/>
              </a:lnSpc>
              <a:buNone/>
            </a:pPr>
            <a:r>
              <a:rPr lang="en-US" sz="2160" spc="43" kern="0" dirty="0" smtClean="0">
                <a:solidFill>
                  <a:srgbClr val="ffffff">
                    <a:alpha val="90000"/>
                  </a:srgbClr>
                </a:solidFill>
                <a:latin typeface="Source Sans Pro" pitchFamily="34" charset="0"/>
                <a:ea typeface="Source Sans Pro" pitchFamily="34" charset="-122"/>
                <a:cs typeface="Source Sans Pro" pitchFamily="34" charset="-120"/>
              </a:rPr>
              <a:t>Recall</a:t>
            </a:r>
            <a:endParaRPr lang="en-US" dirty="0"/>
          </a:p>
        </p:txBody>
      </p:sp>
      <p:pic>
        <p:nvPicPr>
          <p:cNvPr id="7" name="Object 6"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6129" y="4637516"/>
            <a:ext cx="7760934" cy="1047488"/>
          </a:xfrm>
          <a:prstGeom prst="rect">
            <a:avLst/>
          </a:prstGeom>
        </p:spPr>
      </p:pic>
      <p:sp>
        <p:nvSpPr>
          <p:cNvPr id="8" name="Object 7"/>
          <p:cNvSpPr/>
          <p:nvPr/>
        </p:nvSpPr>
        <p:spPr>
          <a:xfrm>
            <a:off x="666583" y="4988186"/>
            <a:ext cx="7429571" cy="325793"/>
          </a:xfrm>
          <a:prstGeom prst="rect">
            <a:avLst/>
          </a:prstGeom>
          <a:noFill/>
        </p:spPr>
        <p:txBody>
          <a:bodyPr wrap="square" rtlCol="0" anchor="ctr" bIns="0" lIns="0" rIns="0" tIns="0"/>
          <a:lstStyle/>
          <a:p>
            <a:pPr algn="l">
              <a:lnSpc>
                <a:spcPts val="2566"/>
              </a:lnSpc>
              <a:buNone/>
            </a:pPr>
            <a:r>
              <a:rPr lang="en-US" sz="2160" spc="43" kern="0" dirty="0" smtClean="0">
                <a:solidFill>
                  <a:srgbClr val="ffffff">
                    <a:alpha val="90000"/>
                  </a:srgbClr>
                </a:solidFill>
                <a:latin typeface="Source Sans Pro" pitchFamily="34" charset="0"/>
                <a:ea typeface="Source Sans Pro" pitchFamily="34" charset="-122"/>
                <a:cs typeface="Source Sans Pro" pitchFamily="34" charset="-120"/>
              </a:rPr>
              <a:t>F1 Score</a:t>
            </a:r>
            <a:endParaRPr lang="en-US" dirty="0"/>
          </a:p>
        </p:txBody>
      </p:sp>
    </p:spTree>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419590"/>
            <a:ext cx="12188952" cy="541599"/>
          </a:xfrm>
          <a:prstGeom prst="rect">
            <a:avLst/>
          </a:prstGeom>
          <a:noFill/>
        </p:spPr>
        <p:txBody>
          <a:bodyPr wrap="square" rtlCol="0" anchor="t" bIns="0" lIns="0" rIns="0" tIns="0"/>
          <a:lstStyle/>
          <a:p>
            <a:pPr algn="ctr">
              <a:lnSpc>
                <a:spcPts val="4266"/>
              </a:lnSpc>
              <a:buNone/>
            </a:pPr>
            <a:r>
              <a:rPr lang="en-US" b="1" sz="4688" spc="47" kern="0" dirty="0" smtClean="0">
                <a:solidFill>
                  <a:srgbClr val="000000">
                    <a:alpha val="80000"/>
                  </a:srgbClr>
                </a:solidFill>
                <a:latin typeface="Bebas Neue" pitchFamily="34" charset="0"/>
                <a:ea typeface="Bebas Neue" pitchFamily="34" charset="-122"/>
                <a:cs typeface="Bebas Neue" pitchFamily="34" charset="-120"/>
              </a:rPr>
              <a:t>Future Work</a:t>
            </a:r>
            <a:endParaRPr lang="en-US" dirty="0"/>
          </a:p>
        </p:txBody>
      </p:sp>
      <p:pic>
        <p:nvPicPr>
          <p:cNvPr id="3" name="Object 2"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523" y="4009023"/>
            <a:ext cx="12207997" cy="38090"/>
          </a:xfrm>
          <a:prstGeom prst="rect">
            <a:avLst/>
          </a:prstGeom>
        </p:spPr>
      </p:pic>
      <p:pic>
        <p:nvPicPr>
          <p:cNvPr id="4" name="Object 3"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09575" y="2904399"/>
            <a:ext cx="9523" cy="1114146"/>
          </a:xfrm>
          <a:prstGeom prst="rect">
            <a:avLst/>
          </a:prstGeom>
        </p:spPr>
      </p:pic>
      <p:pic>
        <p:nvPicPr>
          <p:cNvPr id="5" name="Object 4"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2436" y="3961410"/>
            <a:ext cx="114271" cy="123794"/>
          </a:xfrm>
          <a:prstGeom prst="rect">
            <a:avLst/>
          </a:prstGeom>
        </p:spPr>
      </p:pic>
      <p:pic>
        <p:nvPicPr>
          <p:cNvPr id="6" name="Object 5"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19233" y="4018545"/>
            <a:ext cx="9523" cy="1123669"/>
          </a:xfrm>
          <a:prstGeom prst="rect">
            <a:avLst/>
          </a:prstGeom>
        </p:spPr>
      </p:pic>
      <p:pic>
        <p:nvPicPr>
          <p:cNvPr id="7" name="Object 6"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62106" y="3961410"/>
            <a:ext cx="114271" cy="123794"/>
          </a:xfrm>
          <a:prstGeom prst="rect">
            <a:avLst/>
          </a:prstGeom>
        </p:spPr>
      </p:pic>
      <p:pic>
        <p:nvPicPr>
          <p:cNvPr id="8" name="Object 7"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28808" y="2904399"/>
            <a:ext cx="9523" cy="1114146"/>
          </a:xfrm>
          <a:prstGeom prst="rect">
            <a:avLst/>
          </a:prstGeom>
        </p:spPr>
      </p:pic>
      <p:pic>
        <p:nvPicPr>
          <p:cNvPr id="9" name="Object 8" descr="preencoded.png">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671680" y="3961410"/>
            <a:ext cx="114271" cy="123794"/>
          </a:xfrm>
          <a:prstGeom prst="rect">
            <a:avLst/>
          </a:prstGeom>
        </p:spPr>
      </p:pic>
      <p:pic>
        <p:nvPicPr>
          <p:cNvPr id="10" name="Object 9" descr="preencoded.png">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638394" y="4018545"/>
            <a:ext cx="9523" cy="1123669"/>
          </a:xfrm>
          <a:prstGeom prst="rect">
            <a:avLst/>
          </a:prstGeom>
        </p:spPr>
      </p:pic>
      <p:pic>
        <p:nvPicPr>
          <p:cNvPr id="11" name="Object 10" descr="preencoded.png">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581243" y="3961410"/>
            <a:ext cx="114271" cy="123794"/>
          </a:xfrm>
          <a:prstGeom prst="rect">
            <a:avLst/>
          </a:prstGeom>
        </p:spPr>
      </p:pic>
      <p:pic>
        <p:nvPicPr>
          <p:cNvPr id="12" name="Object 11" descr="preencoded.png">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548052" y="2564727"/>
            <a:ext cx="9523" cy="1456961"/>
          </a:xfrm>
          <a:prstGeom prst="rect">
            <a:avLst/>
          </a:prstGeom>
        </p:spPr>
      </p:pic>
      <p:pic>
        <p:nvPicPr>
          <p:cNvPr id="13" name="Object 12" descr="preencoded.png">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490901" y="3961410"/>
            <a:ext cx="123794" cy="123794"/>
          </a:xfrm>
          <a:prstGeom prst="rect">
            <a:avLst/>
          </a:prstGeom>
        </p:spPr>
      </p:pic>
      <p:sp>
        <p:nvSpPr>
          <p:cNvPr id="14" name="Object 13"/>
          <p:cNvSpPr/>
          <p:nvPr/>
        </p:nvSpPr>
        <p:spPr>
          <a:xfrm>
            <a:off x="1842871" y="2770992"/>
            <a:ext cx="133302" cy="133316"/>
          </a:xfrm>
          <a:prstGeom prst="ellipse">
            <a:avLst/>
          </a:prstGeom>
          <a:solidFill>
            <a:srgbClr val="466aad"/>
          </a:solidFill>
        </p:spPr>
      </p:sp>
      <p:sp>
        <p:nvSpPr>
          <p:cNvPr id="15" name="Object 14"/>
          <p:cNvSpPr/>
          <p:nvPr/>
        </p:nvSpPr>
        <p:spPr>
          <a:xfrm>
            <a:off x="2071487" y="2711537"/>
            <a:ext cx="1812154" cy="244255"/>
          </a:xfrm>
          <a:prstGeom prst="rect">
            <a:avLst/>
          </a:prstGeom>
          <a:noFill/>
        </p:spPr>
        <p:txBody>
          <a:bodyPr wrap="square" rtlCol="0" anchor="t" bIns="0" lIns="0" rIns="0" tIns="0"/>
          <a:lstStyle/>
          <a:p>
            <a:pPr algn="l">
              <a:lnSpc>
                <a:spcPts val="1925"/>
              </a:lnSpc>
              <a:buNone/>
            </a:pPr>
            <a:r>
              <a:rPr lang="en-US" sz="1620" spc="32" kern="0" dirty="0" smtClean="0">
                <a:solidFill>
                  <a:srgbClr val="000000">
                    <a:alpha val="80000"/>
                  </a:srgbClr>
                </a:solidFill>
                <a:latin typeface="Source Sans Pro" pitchFamily="34" charset="0"/>
                <a:ea typeface="Source Sans Pro" pitchFamily="34" charset="-122"/>
                <a:cs typeface="Source Sans Pro" pitchFamily="34" charset="-120"/>
              </a:rPr>
              <a:t>Q3 2024</a:t>
            </a:r>
            <a:endParaRPr lang="en-US" dirty="0"/>
          </a:p>
        </p:txBody>
      </p:sp>
      <p:sp>
        <p:nvSpPr>
          <p:cNvPr id="16" name="Object 15"/>
          <p:cNvSpPr/>
          <p:nvPr/>
        </p:nvSpPr>
        <p:spPr>
          <a:xfrm>
            <a:off x="2071487" y="3036020"/>
            <a:ext cx="1812154" cy="904649"/>
          </a:xfrm>
          <a:prstGeom prst="rect">
            <a:avLst/>
          </a:prstGeom>
          <a:noFill/>
        </p:spPr>
        <p:txBody>
          <a:bodyPr wrap="square" rtlCol="0" anchor="t" bIns="0" lIns="0" rIns="0" tIns="0"/>
          <a:lstStyle/>
          <a:p>
            <a:pPr algn="l">
              <a:lnSpc>
                <a:spcPts val="1782"/>
              </a:lnSpc>
              <a:spcBef>
                <a:spcPts val="620"/>
              </a:spcBef>
              <a:buNone/>
            </a:pPr>
            <a:r>
              <a:rPr lang="en-US" sz="1350" spc="27" kern="0" dirty="0" smtClean="0">
                <a:solidFill>
                  <a:srgbClr val="000000">
                    <a:alpha val="80000"/>
                  </a:srgbClr>
                </a:solidFill>
                <a:latin typeface="Source Sans Pro" pitchFamily="34" charset="0"/>
                <a:ea typeface="Source Sans Pro" pitchFamily="34" charset="-122"/>
                <a:cs typeface="Source Sans Pro" pitchFamily="34" charset="-120"/>
              </a:rPr>
              <a:t>Explore advanced text preprocessing techniques like word embeddings.</a:t>
            </a:r>
            <a:endParaRPr lang="en-US" dirty="0"/>
          </a:p>
        </p:txBody>
      </p:sp>
      <p:sp>
        <p:nvSpPr>
          <p:cNvPr id="17" name="Object 16"/>
          <p:cNvSpPr/>
          <p:nvPr/>
        </p:nvSpPr>
        <p:spPr>
          <a:xfrm>
            <a:off x="3752506" y="5132600"/>
            <a:ext cx="133321" cy="133318"/>
          </a:xfrm>
          <a:prstGeom prst="ellipse">
            <a:avLst/>
          </a:prstGeom>
          <a:solidFill>
            <a:srgbClr val="1d3557"/>
          </a:solidFill>
        </p:spPr>
      </p:sp>
      <p:sp>
        <p:nvSpPr>
          <p:cNvPr id="18" name="Object 17"/>
          <p:cNvSpPr/>
          <p:nvPr/>
        </p:nvSpPr>
        <p:spPr>
          <a:xfrm>
            <a:off x="3981089" y="5073147"/>
            <a:ext cx="1759780" cy="244255"/>
          </a:xfrm>
          <a:prstGeom prst="rect">
            <a:avLst/>
          </a:prstGeom>
          <a:noFill/>
        </p:spPr>
        <p:txBody>
          <a:bodyPr wrap="square" rtlCol="0" anchor="t" bIns="0" lIns="0" rIns="0" tIns="0"/>
          <a:lstStyle/>
          <a:p>
            <a:pPr algn="l">
              <a:lnSpc>
                <a:spcPts val="1925"/>
              </a:lnSpc>
              <a:buNone/>
            </a:pPr>
            <a:r>
              <a:rPr lang="en-US" sz="1620" spc="32" kern="0" dirty="0" smtClean="0">
                <a:solidFill>
                  <a:srgbClr val="000000">
                    <a:alpha val="80000"/>
                  </a:srgbClr>
                </a:solidFill>
                <a:latin typeface="Source Sans Pro" pitchFamily="34" charset="0"/>
                <a:ea typeface="Source Sans Pro" pitchFamily="34" charset="-122"/>
                <a:cs typeface="Source Sans Pro" pitchFamily="34" charset="-120"/>
              </a:rPr>
              <a:t>Q4 2024</a:t>
            </a:r>
            <a:endParaRPr lang="en-US" dirty="0"/>
          </a:p>
        </p:txBody>
      </p:sp>
      <p:sp>
        <p:nvSpPr>
          <p:cNvPr id="19" name="Object 18"/>
          <p:cNvSpPr/>
          <p:nvPr/>
        </p:nvSpPr>
        <p:spPr>
          <a:xfrm>
            <a:off x="3981089" y="5397630"/>
            <a:ext cx="1759780" cy="904649"/>
          </a:xfrm>
          <a:prstGeom prst="rect">
            <a:avLst/>
          </a:prstGeom>
          <a:noFill/>
        </p:spPr>
        <p:txBody>
          <a:bodyPr wrap="square" rtlCol="0" anchor="t" bIns="0" lIns="0" rIns="0" tIns="0"/>
          <a:lstStyle/>
          <a:p>
            <a:pPr algn="l">
              <a:lnSpc>
                <a:spcPts val="1782"/>
              </a:lnSpc>
              <a:spcBef>
                <a:spcPts val="620"/>
              </a:spcBef>
              <a:buNone/>
            </a:pPr>
            <a:r>
              <a:rPr lang="en-US" sz="1350" spc="27" kern="0" dirty="0" smtClean="0">
                <a:solidFill>
                  <a:srgbClr val="000000">
                    <a:alpha val="80000"/>
                  </a:srgbClr>
                </a:solidFill>
                <a:latin typeface="Source Sans Pro" pitchFamily="34" charset="0"/>
                <a:ea typeface="Source Sans Pro" pitchFamily="34" charset="-122"/>
                <a:cs typeface="Source Sans Pro" pitchFamily="34" charset="-120"/>
              </a:rPr>
              <a:t>Experiment with ensemble techniques like stacking or blending.</a:t>
            </a:r>
            <a:endParaRPr lang="en-US" dirty="0"/>
          </a:p>
        </p:txBody>
      </p:sp>
      <p:sp>
        <p:nvSpPr>
          <p:cNvPr id="20" name="Object 19"/>
          <p:cNvSpPr/>
          <p:nvPr/>
        </p:nvSpPr>
        <p:spPr>
          <a:xfrm>
            <a:off x="5662152" y="2770992"/>
            <a:ext cx="133321" cy="133316"/>
          </a:xfrm>
          <a:prstGeom prst="ellipse">
            <a:avLst/>
          </a:prstGeom>
          <a:solidFill>
            <a:srgbClr val="a8dadc"/>
          </a:solidFill>
        </p:spPr>
      </p:sp>
      <p:sp>
        <p:nvSpPr>
          <p:cNvPr id="21" name="Object 20"/>
          <p:cNvSpPr/>
          <p:nvPr/>
        </p:nvSpPr>
        <p:spPr>
          <a:xfrm>
            <a:off x="5890692" y="2711537"/>
            <a:ext cx="1906428" cy="244255"/>
          </a:xfrm>
          <a:prstGeom prst="rect">
            <a:avLst/>
          </a:prstGeom>
          <a:noFill/>
        </p:spPr>
        <p:txBody>
          <a:bodyPr wrap="square" rtlCol="0" anchor="t" bIns="0" lIns="0" rIns="0" tIns="0"/>
          <a:lstStyle/>
          <a:p>
            <a:pPr algn="l">
              <a:lnSpc>
                <a:spcPts val="1925"/>
              </a:lnSpc>
              <a:buNone/>
            </a:pPr>
            <a:r>
              <a:rPr lang="en-US" sz="1620" spc="32" kern="0" dirty="0" smtClean="0">
                <a:solidFill>
                  <a:srgbClr val="000000">
                    <a:alpha val="80000"/>
                  </a:srgbClr>
                </a:solidFill>
                <a:latin typeface="Source Sans Pro" pitchFamily="34" charset="0"/>
                <a:ea typeface="Source Sans Pro" pitchFamily="34" charset="-122"/>
                <a:cs typeface="Source Sans Pro" pitchFamily="34" charset="-120"/>
              </a:rPr>
              <a:t>Q1 2025</a:t>
            </a:r>
            <a:endParaRPr lang="en-US" dirty="0"/>
          </a:p>
        </p:txBody>
      </p:sp>
      <p:sp>
        <p:nvSpPr>
          <p:cNvPr id="22" name="Object 21"/>
          <p:cNvSpPr/>
          <p:nvPr/>
        </p:nvSpPr>
        <p:spPr>
          <a:xfrm>
            <a:off x="5890692" y="3036020"/>
            <a:ext cx="1906428" cy="904649"/>
          </a:xfrm>
          <a:prstGeom prst="rect">
            <a:avLst/>
          </a:prstGeom>
          <a:noFill/>
        </p:spPr>
        <p:txBody>
          <a:bodyPr wrap="square" rtlCol="0" anchor="t" bIns="0" lIns="0" rIns="0" tIns="0"/>
          <a:lstStyle/>
          <a:p>
            <a:pPr algn="l">
              <a:lnSpc>
                <a:spcPts val="1782"/>
              </a:lnSpc>
              <a:spcBef>
                <a:spcPts val="620"/>
              </a:spcBef>
              <a:buNone/>
            </a:pPr>
            <a:r>
              <a:rPr lang="en-US" sz="1350" spc="27" kern="0" dirty="0" smtClean="0">
                <a:solidFill>
                  <a:srgbClr val="000000">
                    <a:alpha val="80000"/>
                  </a:srgbClr>
                </a:solidFill>
                <a:latin typeface="Source Sans Pro" pitchFamily="34" charset="0"/>
                <a:ea typeface="Source Sans Pro" pitchFamily="34" charset="-122"/>
                <a:cs typeface="Source Sans Pro" pitchFamily="34" charset="-120"/>
              </a:rPr>
              <a:t>Conduct extensive hyperparameter tuning for optimized model performance.</a:t>
            </a:r>
            <a:endParaRPr lang="en-US" dirty="0"/>
          </a:p>
        </p:txBody>
      </p:sp>
      <p:sp>
        <p:nvSpPr>
          <p:cNvPr id="23" name="Object 22"/>
          <p:cNvSpPr/>
          <p:nvPr/>
        </p:nvSpPr>
        <p:spPr>
          <a:xfrm>
            <a:off x="7571667" y="5132600"/>
            <a:ext cx="133321" cy="133318"/>
          </a:xfrm>
          <a:prstGeom prst="ellipse">
            <a:avLst/>
          </a:prstGeom>
          <a:solidFill>
            <a:srgbClr val="e76f51"/>
          </a:solidFill>
        </p:spPr>
      </p:sp>
      <p:sp>
        <p:nvSpPr>
          <p:cNvPr id="24" name="Object 23"/>
          <p:cNvSpPr/>
          <p:nvPr/>
        </p:nvSpPr>
        <p:spPr>
          <a:xfrm>
            <a:off x="7800294" y="5073147"/>
            <a:ext cx="1749305" cy="244255"/>
          </a:xfrm>
          <a:prstGeom prst="rect">
            <a:avLst/>
          </a:prstGeom>
          <a:noFill/>
        </p:spPr>
        <p:txBody>
          <a:bodyPr wrap="square" rtlCol="0" anchor="t" bIns="0" lIns="0" rIns="0" tIns="0"/>
          <a:lstStyle/>
          <a:p>
            <a:pPr algn="l">
              <a:lnSpc>
                <a:spcPts val="1925"/>
              </a:lnSpc>
              <a:buNone/>
            </a:pPr>
            <a:r>
              <a:rPr lang="en-US" sz="1620" spc="32" kern="0" dirty="0" smtClean="0">
                <a:solidFill>
                  <a:srgbClr val="000000">
                    <a:alpha val="80000"/>
                  </a:srgbClr>
                </a:solidFill>
                <a:latin typeface="Source Sans Pro" pitchFamily="34" charset="0"/>
                <a:ea typeface="Source Sans Pro" pitchFamily="34" charset="-122"/>
                <a:cs typeface="Source Sans Pro" pitchFamily="34" charset="-120"/>
              </a:rPr>
              <a:t>Q2 2025</a:t>
            </a:r>
            <a:endParaRPr lang="en-US" dirty="0"/>
          </a:p>
        </p:txBody>
      </p:sp>
      <p:sp>
        <p:nvSpPr>
          <p:cNvPr id="25" name="Object 24"/>
          <p:cNvSpPr/>
          <p:nvPr/>
        </p:nvSpPr>
        <p:spPr>
          <a:xfrm>
            <a:off x="7800294" y="5397630"/>
            <a:ext cx="1749305" cy="904649"/>
          </a:xfrm>
          <a:prstGeom prst="rect">
            <a:avLst/>
          </a:prstGeom>
          <a:noFill/>
        </p:spPr>
        <p:txBody>
          <a:bodyPr wrap="square" rtlCol="0" anchor="t" bIns="0" lIns="0" rIns="0" tIns="0"/>
          <a:lstStyle/>
          <a:p>
            <a:pPr algn="l">
              <a:lnSpc>
                <a:spcPts val="1782"/>
              </a:lnSpc>
              <a:spcBef>
                <a:spcPts val="620"/>
              </a:spcBef>
              <a:buNone/>
            </a:pPr>
            <a:r>
              <a:rPr lang="en-US" sz="1350" spc="27" kern="0" dirty="0" smtClean="0">
                <a:solidFill>
                  <a:srgbClr val="000000">
                    <a:alpha val="80000"/>
                  </a:srgbClr>
                </a:solidFill>
                <a:latin typeface="Source Sans Pro" pitchFamily="34" charset="0"/>
                <a:ea typeface="Source Sans Pro" pitchFamily="34" charset="-122"/>
                <a:cs typeface="Source Sans Pro" pitchFamily="34" charset="-120"/>
              </a:rPr>
              <a:t>Investigate domain-specific lexicons for sentiment analysis in diverse industries.</a:t>
            </a:r>
            <a:endParaRPr lang="en-US" dirty="0"/>
          </a:p>
        </p:txBody>
      </p:sp>
      <p:sp>
        <p:nvSpPr>
          <p:cNvPr id="26" name="Object 25"/>
          <p:cNvSpPr/>
          <p:nvPr/>
        </p:nvSpPr>
        <p:spPr>
          <a:xfrm>
            <a:off x="9481325" y="2431392"/>
            <a:ext cx="133321" cy="133316"/>
          </a:xfrm>
          <a:prstGeom prst="ellipse">
            <a:avLst/>
          </a:prstGeom>
          <a:solidFill>
            <a:srgbClr val="466aad"/>
          </a:solidFill>
        </p:spPr>
      </p:sp>
      <p:sp>
        <p:nvSpPr>
          <p:cNvPr id="27" name="Object 26"/>
          <p:cNvSpPr/>
          <p:nvPr/>
        </p:nvSpPr>
        <p:spPr>
          <a:xfrm>
            <a:off x="9709897" y="2371846"/>
            <a:ext cx="1424584" cy="244255"/>
          </a:xfrm>
          <a:prstGeom prst="rect">
            <a:avLst/>
          </a:prstGeom>
          <a:noFill/>
        </p:spPr>
        <p:txBody>
          <a:bodyPr wrap="square" rtlCol="0" anchor="t" bIns="0" lIns="0" rIns="0" tIns="0"/>
          <a:lstStyle/>
          <a:p>
            <a:pPr algn="l">
              <a:lnSpc>
                <a:spcPts val="1925"/>
              </a:lnSpc>
              <a:buNone/>
            </a:pPr>
            <a:r>
              <a:rPr lang="en-US" sz="1620" spc="32" kern="0" dirty="0" smtClean="0">
                <a:solidFill>
                  <a:srgbClr val="000000">
                    <a:alpha val="80000"/>
                  </a:srgbClr>
                </a:solidFill>
                <a:latin typeface="Source Sans Pro" pitchFamily="34" charset="0"/>
                <a:ea typeface="Source Sans Pro" pitchFamily="34" charset="-122"/>
                <a:cs typeface="Source Sans Pro" pitchFamily="34" charset="-120"/>
              </a:rPr>
              <a:t>Q3 2025</a:t>
            </a:r>
            <a:endParaRPr lang="en-US" dirty="0"/>
          </a:p>
        </p:txBody>
      </p:sp>
      <p:sp>
        <p:nvSpPr>
          <p:cNvPr id="28" name="Object 27"/>
          <p:cNvSpPr/>
          <p:nvPr/>
        </p:nvSpPr>
        <p:spPr>
          <a:xfrm>
            <a:off x="9709897" y="2696330"/>
            <a:ext cx="1424584" cy="1130811"/>
          </a:xfrm>
          <a:prstGeom prst="rect">
            <a:avLst/>
          </a:prstGeom>
          <a:noFill/>
        </p:spPr>
        <p:txBody>
          <a:bodyPr wrap="square" rtlCol="0" anchor="t" bIns="0" lIns="0" rIns="0" tIns="0"/>
          <a:lstStyle/>
          <a:p>
            <a:pPr algn="l">
              <a:lnSpc>
                <a:spcPts val="1782"/>
              </a:lnSpc>
              <a:spcBef>
                <a:spcPts val="620"/>
              </a:spcBef>
              <a:buNone/>
            </a:pPr>
            <a:r>
              <a:rPr lang="en-US" sz="1350" spc="27" kern="0" dirty="0" smtClean="0">
                <a:solidFill>
                  <a:srgbClr val="000000">
                    <a:alpha val="80000"/>
                  </a:srgbClr>
                </a:solidFill>
                <a:latin typeface="Source Sans Pro" pitchFamily="34" charset="0"/>
                <a:ea typeface="Source Sans Pro" pitchFamily="34" charset="-122"/>
                <a:cs typeface="Source Sans Pro" pitchFamily="34" charset="-120"/>
              </a:rPr>
              <a:t>Implement deep learning-based approaches for improved feature extraction.</a:t>
            </a:r>
            <a:endParaRPr lang="en-US" dirty="0"/>
          </a:p>
        </p:txBody>
      </p:sp>
    </p:spTree>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3f7f1"/>
        </a:solidFill>
        <a:effectLst/>
      </p:bgPr>
    </p:bg>
    <p:spTree>
      <p:nvGrpSpPr>
        <p:cNvPr id="1" name=""/>
        <p:cNvGrpSpPr/>
        <p:nvPr/>
      </p:nvGrpSpPr>
      <p:grpSpPr>
        <a:xfrm>
          <a:off x="0" y="0"/>
          <a:ext cx="0" cy="0"/>
          <a:chOff x="0" y="0"/>
          <a:chExt cx="0" cy="0"/>
        </a:xfrm>
      </p:grpSpPr>
      <p:sp>
        <p:nvSpPr>
          <p:cNvPr id="2" name="Object 1"/>
          <p:cNvSpPr/>
          <p:nvPr/>
        </p:nvSpPr>
        <p:spPr>
          <a:xfrm>
            <a:off x="0" y="419590"/>
            <a:ext cx="12188952" cy="541599"/>
          </a:xfrm>
          <a:prstGeom prst="rect">
            <a:avLst/>
          </a:prstGeom>
          <a:noFill/>
        </p:spPr>
        <p:txBody>
          <a:bodyPr wrap="square" rtlCol="0" anchor="t" bIns="0" lIns="0" rIns="0" tIns="0"/>
          <a:lstStyle/>
          <a:p>
            <a:pPr algn="ctr">
              <a:lnSpc>
                <a:spcPts val="4266"/>
              </a:lnSpc>
              <a:buNone/>
            </a:pPr>
            <a:r>
              <a:rPr lang="en-US" b="1" sz="4688" spc="47" kern="0" dirty="0" smtClean="0">
                <a:solidFill>
                  <a:srgbClr val="000000">
                    <a:alpha val="80000"/>
                  </a:srgbClr>
                </a:solidFill>
                <a:latin typeface="Bebas Neue" pitchFamily="34" charset="0"/>
                <a:ea typeface="Bebas Neue" pitchFamily="34" charset="-122"/>
                <a:cs typeface="Bebas Neue" pitchFamily="34" charset="-120"/>
              </a:rPr>
              <a:t>Model Deployment</a:t>
            </a:r>
            <a:endParaRPr lang="en-US" dirty="0"/>
          </a:p>
        </p:txBody>
      </p:sp>
      <p:sp>
        <p:nvSpPr>
          <p:cNvPr id="3" name="Object 2"/>
          <p:cNvSpPr/>
          <p:nvPr/>
        </p:nvSpPr>
        <p:spPr>
          <a:xfrm>
            <a:off x="476131" y="1656936"/>
            <a:ext cx="3618595" cy="2266383"/>
          </a:xfrm>
          <a:prstGeom prst="rect">
            <a:avLst/>
          </a:prstGeom>
          <a:solidFill>
            <a:srgbClr val="466aad"/>
          </a:solidFill>
        </p:spPr>
      </p:sp>
      <p:sp>
        <p:nvSpPr>
          <p:cNvPr id="4" name="Object 3"/>
          <p:cNvSpPr/>
          <p:nvPr/>
        </p:nvSpPr>
        <p:spPr>
          <a:xfrm>
            <a:off x="761810" y="1876432"/>
            <a:ext cx="3456711" cy="276870"/>
          </a:xfrm>
          <a:prstGeom prst="rect">
            <a:avLst/>
          </a:prstGeom>
          <a:noFill/>
        </p:spPr>
        <p:txBody>
          <a:bodyPr wrap="square" rtlCol="0" anchor="t" bIns="0" lIns="0" rIns="0" tIns="0"/>
          <a:lstStyle/>
          <a:p>
            <a:pPr algn="l">
              <a:lnSpc>
                <a:spcPts val="2181"/>
              </a:lnSpc>
              <a:buNone/>
            </a:pPr>
            <a:r>
              <a:rPr lang="en-US" sz="1836" spc="37" kern="0" dirty="0" smtClean="0">
                <a:solidFill>
                  <a:srgbClr val="ffffff">
                    <a:alpha val="90000"/>
                  </a:srgbClr>
                </a:solidFill>
                <a:latin typeface="Source Sans Pro" pitchFamily="34" charset="0"/>
                <a:ea typeface="Source Sans Pro" pitchFamily="34" charset="-122"/>
                <a:cs typeface="Source Sans Pro" pitchFamily="34" charset="-120"/>
              </a:rPr>
              <a:t>Web Service / API</a:t>
            </a:r>
            <a:endParaRPr lang="en-US" dirty="0"/>
          </a:p>
        </p:txBody>
      </p:sp>
      <p:sp>
        <p:nvSpPr>
          <p:cNvPr id="5" name="Object 4"/>
          <p:cNvSpPr/>
          <p:nvPr/>
        </p:nvSpPr>
        <p:spPr>
          <a:xfrm>
            <a:off x="761810" y="2264955"/>
            <a:ext cx="3456711" cy="904649"/>
          </a:xfrm>
          <a:prstGeom prst="rect">
            <a:avLst/>
          </a:prstGeom>
          <a:noFill/>
        </p:spPr>
        <p:txBody>
          <a:bodyPr wrap="square" rtlCol="0" anchor="t" bIns="0" lIns="0" rIns="0" tIns="0"/>
          <a:lstStyle/>
          <a:p>
            <a:pPr algn="l">
              <a:lnSpc>
                <a:spcPts val="1782"/>
              </a:lnSpc>
              <a:spcBef>
                <a:spcPts val="862"/>
              </a:spcBef>
              <a:buNone/>
            </a:pPr>
            <a:r>
              <a:rPr lang="en-US" sz="1350" spc="27" kern="0" dirty="0" smtClean="0">
                <a:solidFill>
                  <a:srgbClr val="ffffff">
                    <a:alpha val="80000"/>
                  </a:srgbClr>
                </a:solidFill>
                <a:latin typeface="Source Sans Pro" pitchFamily="34" charset="0"/>
                <a:ea typeface="Source Sans Pro" pitchFamily="34" charset="-122"/>
                <a:cs typeface="Source Sans Pro" pitchFamily="34" charset="-120"/>
              </a:rPr>
              <a:t>Deploy the trained model as a web service or RESTful API using frameworks like Flask or Django. This allows integration with various applications and systems.</a:t>
            </a:r>
            <a:endParaRPr lang="en-US" dirty="0"/>
          </a:p>
        </p:txBody>
      </p:sp>
      <p:sp>
        <p:nvSpPr>
          <p:cNvPr id="6" name="Object 5"/>
          <p:cNvSpPr/>
          <p:nvPr/>
        </p:nvSpPr>
        <p:spPr>
          <a:xfrm>
            <a:off x="4285178" y="1656936"/>
            <a:ext cx="3618595" cy="2266383"/>
          </a:xfrm>
          <a:prstGeom prst="rect">
            <a:avLst/>
          </a:prstGeom>
          <a:solidFill>
            <a:srgbClr val="466aad"/>
          </a:solidFill>
        </p:spPr>
      </p:sp>
      <p:sp>
        <p:nvSpPr>
          <p:cNvPr id="7" name="Object 6"/>
          <p:cNvSpPr/>
          <p:nvPr/>
        </p:nvSpPr>
        <p:spPr>
          <a:xfrm>
            <a:off x="4570857" y="1876432"/>
            <a:ext cx="3456711" cy="553740"/>
          </a:xfrm>
          <a:prstGeom prst="rect">
            <a:avLst/>
          </a:prstGeom>
          <a:noFill/>
        </p:spPr>
        <p:txBody>
          <a:bodyPr wrap="square" rtlCol="0" anchor="t" bIns="0" lIns="0" rIns="0" tIns="0"/>
          <a:lstStyle/>
          <a:p>
            <a:pPr algn="l">
              <a:lnSpc>
                <a:spcPts val="2181"/>
              </a:lnSpc>
              <a:buNone/>
            </a:pPr>
            <a:r>
              <a:rPr lang="en-US" sz="1836" spc="37" kern="0" dirty="0" smtClean="0">
                <a:solidFill>
                  <a:srgbClr val="ffffff">
                    <a:alpha val="90000"/>
                  </a:srgbClr>
                </a:solidFill>
                <a:latin typeface="Source Sans Pro" pitchFamily="34" charset="0"/>
                <a:ea typeface="Source Sans Pro" pitchFamily="34" charset="-122"/>
                <a:cs typeface="Source Sans Pro" pitchFamily="34" charset="-120"/>
              </a:rPr>
              <a:t>Integration into Existing Systems</a:t>
            </a:r>
            <a:endParaRPr lang="en-US" dirty="0"/>
          </a:p>
        </p:txBody>
      </p:sp>
      <p:sp>
        <p:nvSpPr>
          <p:cNvPr id="8" name="Object 7"/>
          <p:cNvSpPr/>
          <p:nvPr/>
        </p:nvSpPr>
        <p:spPr>
          <a:xfrm>
            <a:off x="4570857" y="2541825"/>
            <a:ext cx="3456711" cy="1130811"/>
          </a:xfrm>
          <a:prstGeom prst="rect">
            <a:avLst/>
          </a:prstGeom>
          <a:noFill/>
        </p:spPr>
        <p:txBody>
          <a:bodyPr wrap="square" rtlCol="0" anchor="t" bIns="0" lIns="0" rIns="0" tIns="0"/>
          <a:lstStyle/>
          <a:p>
            <a:pPr algn="l">
              <a:lnSpc>
                <a:spcPts val="1782"/>
              </a:lnSpc>
              <a:spcBef>
                <a:spcPts val="862"/>
              </a:spcBef>
              <a:buNone/>
            </a:pPr>
            <a:r>
              <a:rPr lang="en-US" sz="1350" spc="27" kern="0" dirty="0" smtClean="0">
                <a:solidFill>
                  <a:srgbClr val="ffffff">
                    <a:alpha val="80000"/>
                  </a:srgbClr>
                </a:solidFill>
                <a:latin typeface="Source Sans Pro" pitchFamily="34" charset="0"/>
                <a:ea typeface="Source Sans Pro" pitchFamily="34" charset="-122"/>
                <a:cs typeface="Source Sans Pro" pitchFamily="34" charset="-120"/>
              </a:rPr>
              <a:t>Incorporate the model into Twitter's existing infrastructure, platforms, or applications using libraries like TensorFlow Serving or FastAPI for seamless integration.</a:t>
            </a:r>
            <a:endParaRPr lang="en-US" dirty="0"/>
          </a:p>
        </p:txBody>
      </p:sp>
      <p:sp>
        <p:nvSpPr>
          <p:cNvPr id="9" name="Object 8"/>
          <p:cNvSpPr/>
          <p:nvPr/>
        </p:nvSpPr>
        <p:spPr>
          <a:xfrm>
            <a:off x="8094226" y="1656936"/>
            <a:ext cx="3618595" cy="2266383"/>
          </a:xfrm>
          <a:prstGeom prst="rect">
            <a:avLst/>
          </a:prstGeom>
          <a:solidFill>
            <a:srgbClr val="466aad"/>
          </a:solidFill>
        </p:spPr>
      </p:sp>
      <p:sp>
        <p:nvSpPr>
          <p:cNvPr id="10" name="Object 9"/>
          <p:cNvSpPr/>
          <p:nvPr/>
        </p:nvSpPr>
        <p:spPr>
          <a:xfrm>
            <a:off x="8379905" y="1876432"/>
            <a:ext cx="3456711" cy="276870"/>
          </a:xfrm>
          <a:prstGeom prst="rect">
            <a:avLst/>
          </a:prstGeom>
          <a:noFill/>
        </p:spPr>
        <p:txBody>
          <a:bodyPr wrap="square" rtlCol="0" anchor="t" bIns="0" lIns="0" rIns="0" tIns="0"/>
          <a:lstStyle/>
          <a:p>
            <a:pPr algn="l">
              <a:lnSpc>
                <a:spcPts val="2181"/>
              </a:lnSpc>
              <a:buNone/>
            </a:pPr>
            <a:r>
              <a:rPr lang="en-US" sz="1836" spc="37" kern="0" dirty="0" smtClean="0">
                <a:solidFill>
                  <a:srgbClr val="ffffff">
                    <a:alpha val="90000"/>
                  </a:srgbClr>
                </a:solidFill>
                <a:latin typeface="Source Sans Pro" pitchFamily="34" charset="0"/>
                <a:ea typeface="Source Sans Pro" pitchFamily="34" charset="-122"/>
                <a:cs typeface="Source Sans Pro" pitchFamily="34" charset="-120"/>
              </a:rPr>
              <a:t>Scalability</a:t>
            </a:r>
            <a:endParaRPr lang="en-US" dirty="0"/>
          </a:p>
        </p:txBody>
      </p:sp>
      <p:sp>
        <p:nvSpPr>
          <p:cNvPr id="11" name="Object 10"/>
          <p:cNvSpPr/>
          <p:nvPr/>
        </p:nvSpPr>
        <p:spPr>
          <a:xfrm>
            <a:off x="8379905" y="2264955"/>
            <a:ext cx="3456711" cy="1130811"/>
          </a:xfrm>
          <a:prstGeom prst="rect">
            <a:avLst/>
          </a:prstGeom>
          <a:noFill/>
        </p:spPr>
        <p:txBody>
          <a:bodyPr wrap="square" rtlCol="0" anchor="t" bIns="0" lIns="0" rIns="0" tIns="0"/>
          <a:lstStyle/>
          <a:p>
            <a:pPr algn="l">
              <a:lnSpc>
                <a:spcPts val="1782"/>
              </a:lnSpc>
              <a:spcBef>
                <a:spcPts val="862"/>
              </a:spcBef>
              <a:buNone/>
            </a:pPr>
            <a:r>
              <a:rPr lang="en-US" sz="1350" spc="27" kern="0" dirty="0" smtClean="0">
                <a:solidFill>
                  <a:srgbClr val="ffffff">
                    <a:alpha val="80000"/>
                  </a:srgbClr>
                </a:solidFill>
                <a:latin typeface="Source Sans Pro" pitchFamily="34" charset="0"/>
                <a:ea typeface="Source Sans Pro" pitchFamily="34" charset="-122"/>
                <a:cs typeface="Source Sans Pro" pitchFamily="34" charset="-120"/>
              </a:rPr>
              <a:t>Ensure the deployment infrastructure can handle increasing demand and traffic by implementing load balancing, auto-scaling, and distributed computing techniques.</a:t>
            </a:r>
            <a:endParaRPr lang="en-US" dirty="0"/>
          </a:p>
        </p:txBody>
      </p:sp>
      <p:sp>
        <p:nvSpPr>
          <p:cNvPr id="12" name="Object 11"/>
          <p:cNvSpPr/>
          <p:nvPr/>
        </p:nvSpPr>
        <p:spPr>
          <a:xfrm>
            <a:off x="476131" y="4113771"/>
            <a:ext cx="3618595" cy="2266383"/>
          </a:xfrm>
          <a:prstGeom prst="rect">
            <a:avLst/>
          </a:prstGeom>
          <a:solidFill>
            <a:srgbClr val="466aad"/>
          </a:solidFill>
        </p:spPr>
      </p:sp>
      <p:sp>
        <p:nvSpPr>
          <p:cNvPr id="13" name="Object 12"/>
          <p:cNvSpPr/>
          <p:nvPr/>
        </p:nvSpPr>
        <p:spPr>
          <a:xfrm>
            <a:off x="761810" y="4333268"/>
            <a:ext cx="3456711" cy="276870"/>
          </a:xfrm>
          <a:prstGeom prst="rect">
            <a:avLst/>
          </a:prstGeom>
          <a:noFill/>
        </p:spPr>
        <p:txBody>
          <a:bodyPr wrap="square" rtlCol="0" anchor="t" bIns="0" lIns="0" rIns="0" tIns="0"/>
          <a:lstStyle/>
          <a:p>
            <a:pPr algn="l">
              <a:lnSpc>
                <a:spcPts val="2181"/>
              </a:lnSpc>
              <a:buNone/>
            </a:pPr>
            <a:r>
              <a:rPr lang="en-US" sz="1836" spc="37" kern="0" dirty="0" smtClean="0">
                <a:solidFill>
                  <a:srgbClr val="ffffff">
                    <a:alpha val="90000"/>
                  </a:srgbClr>
                </a:solidFill>
                <a:latin typeface="Source Sans Pro" pitchFamily="34" charset="0"/>
                <a:ea typeface="Source Sans Pro" pitchFamily="34" charset="-122"/>
                <a:cs typeface="Source Sans Pro" pitchFamily="34" charset="-120"/>
              </a:rPr>
              <a:t>Low Latency</a:t>
            </a:r>
            <a:endParaRPr lang="en-US" dirty="0"/>
          </a:p>
        </p:txBody>
      </p:sp>
      <p:sp>
        <p:nvSpPr>
          <p:cNvPr id="14" name="Object 13"/>
          <p:cNvSpPr/>
          <p:nvPr/>
        </p:nvSpPr>
        <p:spPr>
          <a:xfrm>
            <a:off x="761810" y="4721791"/>
            <a:ext cx="3456711" cy="904649"/>
          </a:xfrm>
          <a:prstGeom prst="rect">
            <a:avLst/>
          </a:prstGeom>
          <a:noFill/>
        </p:spPr>
        <p:txBody>
          <a:bodyPr wrap="square" rtlCol="0" anchor="t" bIns="0" lIns="0" rIns="0" tIns="0"/>
          <a:lstStyle/>
          <a:p>
            <a:pPr algn="l">
              <a:lnSpc>
                <a:spcPts val="1782"/>
              </a:lnSpc>
              <a:spcBef>
                <a:spcPts val="862"/>
              </a:spcBef>
              <a:buNone/>
            </a:pPr>
            <a:r>
              <a:rPr lang="en-US" sz="1350" spc="27" kern="0" dirty="0" smtClean="0">
                <a:solidFill>
                  <a:srgbClr val="ffffff">
                    <a:alpha val="80000"/>
                  </a:srgbClr>
                </a:solidFill>
                <a:latin typeface="Source Sans Pro" pitchFamily="34" charset="0"/>
                <a:ea typeface="Source Sans Pro" pitchFamily="34" charset="-122"/>
                <a:cs typeface="Source Sans Pro" pitchFamily="34" charset="-120"/>
              </a:rPr>
              <a:t>Optimize the model for low inference latency to provide real-time or near-real-time sentiment analysis, ensuring a smooth user experience.</a:t>
            </a:r>
            <a:endParaRPr lang="en-US" dirty="0"/>
          </a:p>
        </p:txBody>
      </p:sp>
      <p:sp>
        <p:nvSpPr>
          <p:cNvPr id="15" name="Object 14"/>
          <p:cNvSpPr/>
          <p:nvPr/>
        </p:nvSpPr>
        <p:spPr>
          <a:xfrm>
            <a:off x="4285178" y="4113771"/>
            <a:ext cx="3618595" cy="2266383"/>
          </a:xfrm>
          <a:prstGeom prst="rect">
            <a:avLst/>
          </a:prstGeom>
          <a:solidFill>
            <a:srgbClr val="466aad"/>
          </a:solidFill>
        </p:spPr>
      </p:sp>
      <p:sp>
        <p:nvSpPr>
          <p:cNvPr id="16" name="Object 15"/>
          <p:cNvSpPr/>
          <p:nvPr/>
        </p:nvSpPr>
        <p:spPr>
          <a:xfrm>
            <a:off x="4570857" y="4333268"/>
            <a:ext cx="3456711" cy="276870"/>
          </a:xfrm>
          <a:prstGeom prst="rect">
            <a:avLst/>
          </a:prstGeom>
          <a:noFill/>
        </p:spPr>
        <p:txBody>
          <a:bodyPr wrap="square" rtlCol="0" anchor="t" bIns="0" lIns="0" rIns="0" tIns="0"/>
          <a:lstStyle/>
          <a:p>
            <a:pPr algn="l">
              <a:lnSpc>
                <a:spcPts val="2181"/>
              </a:lnSpc>
              <a:buNone/>
            </a:pPr>
            <a:r>
              <a:rPr lang="en-US" sz="1836" spc="37" kern="0" dirty="0" smtClean="0">
                <a:solidFill>
                  <a:srgbClr val="ffffff">
                    <a:alpha val="90000"/>
                  </a:srgbClr>
                </a:solidFill>
                <a:latin typeface="Source Sans Pro" pitchFamily="34" charset="0"/>
                <a:ea typeface="Source Sans Pro" pitchFamily="34" charset="-122"/>
                <a:cs typeface="Source Sans Pro" pitchFamily="34" charset="-120"/>
              </a:rPr>
              <a:t>Security</a:t>
            </a:r>
            <a:endParaRPr lang="en-US" dirty="0"/>
          </a:p>
        </p:txBody>
      </p:sp>
      <p:sp>
        <p:nvSpPr>
          <p:cNvPr id="17" name="Object 16"/>
          <p:cNvSpPr/>
          <p:nvPr/>
        </p:nvSpPr>
        <p:spPr>
          <a:xfrm>
            <a:off x="4570857" y="4721791"/>
            <a:ext cx="3456711" cy="904649"/>
          </a:xfrm>
          <a:prstGeom prst="rect">
            <a:avLst/>
          </a:prstGeom>
          <a:noFill/>
        </p:spPr>
        <p:txBody>
          <a:bodyPr wrap="square" rtlCol="0" anchor="t" bIns="0" lIns="0" rIns="0" tIns="0"/>
          <a:lstStyle/>
          <a:p>
            <a:pPr algn="l">
              <a:lnSpc>
                <a:spcPts val="1782"/>
              </a:lnSpc>
              <a:spcBef>
                <a:spcPts val="862"/>
              </a:spcBef>
              <a:buNone/>
            </a:pPr>
            <a:r>
              <a:rPr lang="en-US" sz="1350" spc="27" kern="0" dirty="0" smtClean="0">
                <a:solidFill>
                  <a:srgbClr val="ffffff">
                    <a:alpha val="80000"/>
                  </a:srgbClr>
                </a:solidFill>
                <a:latin typeface="Source Sans Pro" pitchFamily="34" charset="0"/>
                <a:ea typeface="Source Sans Pro" pitchFamily="34" charset="-122"/>
                <a:cs typeface="Source Sans Pro" pitchFamily="34" charset="-120"/>
              </a:rPr>
              <a:t>Implement robust security measures, such as authentication, encryption, and access control, to protect the model and the data it processes.</a:t>
            </a:r>
            <a:endParaRPr lang="en-US" dirty="0"/>
          </a:p>
        </p:txBody>
      </p:sp>
      <p:sp>
        <p:nvSpPr>
          <p:cNvPr id="18" name="Object 17"/>
          <p:cNvSpPr/>
          <p:nvPr/>
        </p:nvSpPr>
        <p:spPr>
          <a:xfrm>
            <a:off x="8094226" y="4113771"/>
            <a:ext cx="3618595" cy="2266383"/>
          </a:xfrm>
          <a:prstGeom prst="rect">
            <a:avLst/>
          </a:prstGeom>
          <a:solidFill>
            <a:srgbClr val="466aad"/>
          </a:solidFill>
        </p:spPr>
      </p:sp>
      <p:sp>
        <p:nvSpPr>
          <p:cNvPr id="19" name="Object 18"/>
          <p:cNvSpPr/>
          <p:nvPr/>
        </p:nvSpPr>
        <p:spPr>
          <a:xfrm>
            <a:off x="8379905" y="4333268"/>
            <a:ext cx="3456711" cy="276870"/>
          </a:xfrm>
          <a:prstGeom prst="rect">
            <a:avLst/>
          </a:prstGeom>
          <a:noFill/>
        </p:spPr>
        <p:txBody>
          <a:bodyPr wrap="square" rtlCol="0" anchor="t" bIns="0" lIns="0" rIns="0" tIns="0"/>
          <a:lstStyle/>
          <a:p>
            <a:pPr algn="l">
              <a:lnSpc>
                <a:spcPts val="2181"/>
              </a:lnSpc>
              <a:buNone/>
            </a:pPr>
            <a:r>
              <a:rPr lang="en-US" sz="1836" spc="37" kern="0" dirty="0" smtClean="0">
                <a:solidFill>
                  <a:srgbClr val="ffffff">
                    <a:alpha val="90000"/>
                  </a:srgbClr>
                </a:solidFill>
                <a:latin typeface="Source Sans Pro" pitchFamily="34" charset="0"/>
                <a:ea typeface="Source Sans Pro" pitchFamily="34" charset="-122"/>
                <a:cs typeface="Source Sans Pro" pitchFamily="34" charset="-120"/>
              </a:rPr>
              <a:t>Monitoring and Maintenance</a:t>
            </a:r>
            <a:endParaRPr lang="en-US" dirty="0"/>
          </a:p>
        </p:txBody>
      </p:sp>
      <p:sp>
        <p:nvSpPr>
          <p:cNvPr id="20" name="Object 19"/>
          <p:cNvSpPr/>
          <p:nvPr/>
        </p:nvSpPr>
        <p:spPr>
          <a:xfrm>
            <a:off x="8379905" y="4721791"/>
            <a:ext cx="3456711" cy="1130811"/>
          </a:xfrm>
          <a:prstGeom prst="rect">
            <a:avLst/>
          </a:prstGeom>
          <a:noFill/>
        </p:spPr>
        <p:txBody>
          <a:bodyPr wrap="square" rtlCol="0" anchor="t" bIns="0" lIns="0" rIns="0" tIns="0"/>
          <a:lstStyle/>
          <a:p>
            <a:pPr algn="l">
              <a:lnSpc>
                <a:spcPts val="1782"/>
              </a:lnSpc>
              <a:spcBef>
                <a:spcPts val="862"/>
              </a:spcBef>
              <a:buNone/>
            </a:pPr>
            <a:r>
              <a:rPr lang="en-US" sz="1350" spc="27" kern="0" dirty="0" smtClean="0">
                <a:solidFill>
                  <a:srgbClr val="ffffff">
                    <a:alpha val="80000"/>
                  </a:srgbClr>
                </a:solidFill>
                <a:latin typeface="Source Sans Pro" pitchFamily="34" charset="0"/>
                <a:ea typeface="Source Sans Pro" pitchFamily="34" charset="-122"/>
                <a:cs typeface="Source Sans Pro" pitchFamily="34" charset="-120"/>
              </a:rPr>
              <a:t>Continuously monitor the model's performance, accuracy, and drift over time. Regularly update and retrain the model with new data to maintain its effectiveness.</a:t>
            </a:r>
            <a:endParaRPr lang="en-US" dirty="0"/>
          </a:p>
        </p:txBody>
      </p:sp>
    </p:spTree>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419590"/>
            <a:ext cx="12188952" cy="541599"/>
          </a:xfrm>
          <a:prstGeom prst="rect">
            <a:avLst/>
          </a:prstGeom>
          <a:noFill/>
        </p:spPr>
        <p:txBody>
          <a:bodyPr wrap="square" rtlCol="0" anchor="t" bIns="0" lIns="0" rIns="0" tIns="0"/>
          <a:lstStyle/>
          <a:p>
            <a:pPr algn="ctr">
              <a:lnSpc>
                <a:spcPts val="4266"/>
              </a:lnSpc>
              <a:buNone/>
            </a:pPr>
            <a:r>
              <a:rPr lang="en-US" b="1" sz="4688" spc="47" kern="0" dirty="0" smtClean="0">
                <a:solidFill>
                  <a:srgbClr val="000000">
                    <a:alpha val="80000"/>
                  </a:srgbClr>
                </a:solidFill>
                <a:latin typeface="Bebas Neue" pitchFamily="34" charset="0"/>
                <a:ea typeface="Bebas Neue" pitchFamily="34" charset="-122"/>
                <a:cs typeface="Bebas Neue" pitchFamily="34" charset="-120"/>
              </a:rPr>
              <a:t>Our Team</a:t>
            </a:r>
            <a:endParaRPr lang="en-US" dirty="0"/>
          </a:p>
        </p:txBody>
      </p:sp>
      <p:pic>
        <p:nvPicPr>
          <p:cNvPr id="3" name="Object 2" descr="preencoded.png">    </p:cNvPr>
          <p:cNvPicPr>
            <a:picLocks noChangeAspect="1"/>
          </p:cNvPicPr>
          <p:nvPr/>
        </p:nvPicPr>
        <p:blipFill>
          <a:blip r:embed="rId1"/>
          <a:srcRect l="0" r="0" t="0" b="0"/>
          <a:stretch/>
        </p:blipFill>
        <p:spPr>
          <a:xfrm>
            <a:off x="999875" y="2456836"/>
            <a:ext cx="2380655" cy="2380655"/>
          </a:xfrm>
          <a:prstGeom prst="rect">
            <a:avLst/>
          </a:prstGeom>
        </p:spPr>
      </p:pic>
      <p:sp>
        <p:nvSpPr>
          <p:cNvPr id="4" name="Object 3"/>
          <p:cNvSpPr/>
          <p:nvPr/>
        </p:nvSpPr>
        <p:spPr>
          <a:xfrm>
            <a:off x="999875" y="2456836"/>
            <a:ext cx="2380655" cy="2380655"/>
          </a:xfrm>
          <a:prstGeom prst="rect">
            <a:avLst/>
          </a:prstGeom>
          <a:noFill/>
          <a:ln w="25400">
            <a:solidFill>
              <a:srgbClr val="466aad"/>
            </a:solidFill>
            <a:prstDash val="solid"/>
            <a:miter lim="800000"/>
          </a:ln>
        </p:spPr>
      </p:sp>
      <p:sp>
        <p:nvSpPr>
          <p:cNvPr id="5" name="Object 4"/>
          <p:cNvSpPr/>
          <p:nvPr/>
        </p:nvSpPr>
        <p:spPr>
          <a:xfrm>
            <a:off x="304724" y="4969617"/>
            <a:ext cx="3770957" cy="244255"/>
          </a:xfrm>
          <a:prstGeom prst="rect">
            <a:avLst/>
          </a:prstGeom>
          <a:noFill/>
        </p:spPr>
        <p:txBody>
          <a:bodyPr wrap="square" rtlCol="0" anchor="t" bIns="0" lIns="0" rIns="0" tIns="0"/>
          <a:lstStyle/>
          <a:p>
            <a:pPr algn="ctr">
              <a:lnSpc>
                <a:spcPts val="1925"/>
              </a:lnSpc>
              <a:buNone/>
            </a:pPr>
            <a:r>
              <a:rPr lang="en-US" sz="1620" spc="32" kern="0" dirty="0" smtClean="0">
                <a:solidFill>
                  <a:srgbClr val="000000">
                    <a:alpha val="80000"/>
                  </a:srgbClr>
                </a:solidFill>
                <a:latin typeface="Source Sans Pro" pitchFamily="34" charset="0"/>
                <a:ea typeface="Source Sans Pro" pitchFamily="34" charset="-122"/>
                <a:cs typeface="Source Sans Pro" pitchFamily="34" charset="-120"/>
              </a:rPr>
              <a:t>Tharun Prabhakar</a:t>
            </a:r>
            <a:endParaRPr lang="en-US" dirty="0"/>
          </a:p>
        </p:txBody>
      </p:sp>
      <p:sp>
        <p:nvSpPr>
          <p:cNvPr id="6" name="Object 5"/>
          <p:cNvSpPr/>
          <p:nvPr/>
        </p:nvSpPr>
        <p:spPr>
          <a:xfrm>
            <a:off x="304724" y="5294100"/>
            <a:ext cx="3770957" cy="226162"/>
          </a:xfrm>
          <a:prstGeom prst="rect">
            <a:avLst/>
          </a:prstGeom>
          <a:noFill/>
        </p:spPr>
        <p:txBody>
          <a:bodyPr wrap="square" rtlCol="0" anchor="t" bIns="0" lIns="0" rIns="0" tIns="0"/>
          <a:lstStyle/>
          <a:p>
            <a:pPr algn="ctr">
              <a:lnSpc>
                <a:spcPts val="1782"/>
              </a:lnSpc>
              <a:spcBef>
                <a:spcPts val="620"/>
              </a:spcBef>
              <a:buNone/>
            </a:pPr>
            <a:r>
              <a:rPr lang="en-US" sz="1350" spc="27" kern="0" dirty="0" smtClean="0">
                <a:solidFill>
                  <a:srgbClr val="000000">
                    <a:alpha val="80000"/>
                  </a:srgbClr>
                </a:solidFill>
                <a:latin typeface="Source Sans Pro" pitchFamily="34" charset="0"/>
                <a:ea typeface="Source Sans Pro" pitchFamily="34" charset="-122"/>
                <a:cs typeface="Source Sans Pro" pitchFamily="34" charset="-120"/>
              </a:rPr>
              <a:t>Lead AI Engineer </a:t>
            </a:r>
            <a:endParaRPr lang="en-US" dirty="0"/>
          </a:p>
        </p:txBody>
      </p:sp>
      <p:pic>
        <p:nvPicPr>
          <p:cNvPr id="7" name="Object 6" descr="preencoded.png">    </p:cNvPr>
          <p:cNvPicPr>
            <a:picLocks noChangeAspect="1"/>
          </p:cNvPicPr>
          <p:nvPr/>
        </p:nvPicPr>
        <p:blipFill>
          <a:blip r:embed="rId2"/>
          <a:srcRect l="0" r="0" t="0" b="0"/>
          <a:stretch/>
        </p:blipFill>
        <p:spPr>
          <a:xfrm>
            <a:off x="4904149" y="2456836"/>
            <a:ext cx="2380655" cy="2380655"/>
          </a:xfrm>
          <a:prstGeom prst="rect">
            <a:avLst/>
          </a:prstGeom>
        </p:spPr>
      </p:pic>
      <p:sp>
        <p:nvSpPr>
          <p:cNvPr id="8" name="Object 7"/>
          <p:cNvSpPr/>
          <p:nvPr/>
        </p:nvSpPr>
        <p:spPr>
          <a:xfrm>
            <a:off x="4904149" y="2456836"/>
            <a:ext cx="2380655" cy="2380655"/>
          </a:xfrm>
          <a:prstGeom prst="rect">
            <a:avLst/>
          </a:prstGeom>
          <a:noFill/>
          <a:ln w="25400">
            <a:solidFill>
              <a:srgbClr val="466aad"/>
            </a:solidFill>
            <a:prstDash val="solid"/>
            <a:miter lim="800000"/>
          </a:ln>
        </p:spPr>
      </p:sp>
      <p:sp>
        <p:nvSpPr>
          <p:cNvPr id="9" name="Object 8"/>
          <p:cNvSpPr/>
          <p:nvPr/>
        </p:nvSpPr>
        <p:spPr>
          <a:xfrm>
            <a:off x="4208997" y="4969617"/>
            <a:ext cx="3770957" cy="244255"/>
          </a:xfrm>
          <a:prstGeom prst="rect">
            <a:avLst/>
          </a:prstGeom>
          <a:noFill/>
        </p:spPr>
        <p:txBody>
          <a:bodyPr wrap="square" rtlCol="0" anchor="t" bIns="0" lIns="0" rIns="0" tIns="0"/>
          <a:lstStyle/>
          <a:p>
            <a:pPr algn="ctr">
              <a:lnSpc>
                <a:spcPts val="1925"/>
              </a:lnSpc>
              <a:buNone/>
            </a:pPr>
            <a:r>
              <a:rPr lang="en-US" sz="1620" spc="32" kern="0" dirty="0" smtClean="0">
                <a:solidFill>
                  <a:srgbClr val="000000">
                    <a:alpha val="80000"/>
                  </a:srgbClr>
                </a:solidFill>
                <a:latin typeface="Source Sans Pro" pitchFamily="34" charset="0"/>
                <a:ea typeface="Source Sans Pro" pitchFamily="34" charset="-122"/>
                <a:cs typeface="Source Sans Pro" pitchFamily="34" charset="-120"/>
              </a:rPr>
              <a:t>Niranjan Kumar Kishore Kumar</a:t>
            </a:r>
            <a:endParaRPr lang="en-US" dirty="0"/>
          </a:p>
        </p:txBody>
      </p:sp>
      <p:sp>
        <p:nvSpPr>
          <p:cNvPr id="10" name="Object 9"/>
          <p:cNvSpPr/>
          <p:nvPr/>
        </p:nvSpPr>
        <p:spPr>
          <a:xfrm>
            <a:off x="4208997" y="5294100"/>
            <a:ext cx="3770957" cy="226162"/>
          </a:xfrm>
          <a:prstGeom prst="rect">
            <a:avLst/>
          </a:prstGeom>
          <a:noFill/>
        </p:spPr>
        <p:txBody>
          <a:bodyPr wrap="square" rtlCol="0" anchor="t" bIns="0" lIns="0" rIns="0" tIns="0"/>
          <a:lstStyle/>
          <a:p>
            <a:pPr algn="ctr">
              <a:lnSpc>
                <a:spcPts val="1782"/>
              </a:lnSpc>
              <a:spcBef>
                <a:spcPts val="620"/>
              </a:spcBef>
              <a:buNone/>
            </a:pPr>
            <a:r>
              <a:rPr lang="en-US" sz="1350" spc="27" kern="0" dirty="0" smtClean="0">
                <a:solidFill>
                  <a:srgbClr val="000000">
                    <a:alpha val="80000"/>
                  </a:srgbClr>
                </a:solidFill>
                <a:latin typeface="Source Sans Pro" pitchFamily="34" charset="0"/>
                <a:ea typeface="Source Sans Pro" pitchFamily="34" charset="-122"/>
                <a:cs typeface="Source Sans Pro" pitchFamily="34" charset="-120"/>
              </a:rPr>
              <a:t>Lead AI Engineer</a:t>
            </a:r>
            <a:endParaRPr lang="en-US" dirty="0"/>
          </a:p>
        </p:txBody>
      </p:sp>
      <p:pic>
        <p:nvPicPr>
          <p:cNvPr id="11" name="Object 10" descr="preencoded.png">    </p:cNvPr>
          <p:cNvPicPr>
            <a:picLocks noChangeAspect="1"/>
          </p:cNvPicPr>
          <p:nvPr/>
        </p:nvPicPr>
        <p:blipFill>
          <a:blip r:embed="rId3"/>
          <a:srcRect l="0" r="0" t="0" b="0"/>
          <a:stretch/>
        </p:blipFill>
        <p:spPr>
          <a:xfrm>
            <a:off x="8808422" y="2456836"/>
            <a:ext cx="2380655" cy="2380655"/>
          </a:xfrm>
          <a:prstGeom prst="rect">
            <a:avLst/>
          </a:prstGeom>
        </p:spPr>
      </p:pic>
      <p:sp>
        <p:nvSpPr>
          <p:cNvPr id="12" name="Object 11"/>
          <p:cNvSpPr/>
          <p:nvPr/>
        </p:nvSpPr>
        <p:spPr>
          <a:xfrm>
            <a:off x="8808422" y="2456836"/>
            <a:ext cx="2380655" cy="2380655"/>
          </a:xfrm>
          <a:prstGeom prst="rect">
            <a:avLst/>
          </a:prstGeom>
          <a:noFill/>
          <a:ln w="25400">
            <a:solidFill>
              <a:srgbClr val="466aad"/>
            </a:solidFill>
            <a:prstDash val="solid"/>
            <a:miter lim="800000"/>
          </a:ln>
        </p:spPr>
      </p:sp>
      <p:sp>
        <p:nvSpPr>
          <p:cNvPr id="13" name="Object 12"/>
          <p:cNvSpPr/>
          <p:nvPr/>
        </p:nvSpPr>
        <p:spPr>
          <a:xfrm>
            <a:off x="8113271" y="4969617"/>
            <a:ext cx="3770957" cy="244255"/>
          </a:xfrm>
          <a:prstGeom prst="rect">
            <a:avLst/>
          </a:prstGeom>
          <a:noFill/>
        </p:spPr>
        <p:txBody>
          <a:bodyPr wrap="square" rtlCol="0" anchor="t" bIns="0" lIns="0" rIns="0" tIns="0"/>
          <a:lstStyle/>
          <a:p>
            <a:pPr algn="ctr">
              <a:lnSpc>
                <a:spcPts val="1925"/>
              </a:lnSpc>
              <a:buNone/>
            </a:pPr>
            <a:r>
              <a:rPr lang="en-US" sz="1620" spc="32" kern="0" dirty="0" smtClean="0">
                <a:solidFill>
                  <a:srgbClr val="000000">
                    <a:alpha val="80000"/>
                  </a:srgbClr>
                </a:solidFill>
                <a:latin typeface="Source Sans Pro" pitchFamily="34" charset="0"/>
                <a:ea typeface="Source Sans Pro" pitchFamily="34" charset="-122"/>
                <a:cs typeface="Source Sans Pro" pitchFamily="34" charset="-120"/>
              </a:rPr>
              <a:t>Sumit Kumar</a:t>
            </a:r>
            <a:endParaRPr lang="en-US" dirty="0"/>
          </a:p>
        </p:txBody>
      </p:sp>
      <p:sp>
        <p:nvSpPr>
          <p:cNvPr id="14" name="Object 13"/>
          <p:cNvSpPr/>
          <p:nvPr/>
        </p:nvSpPr>
        <p:spPr>
          <a:xfrm>
            <a:off x="8113271" y="5294100"/>
            <a:ext cx="3770957" cy="226162"/>
          </a:xfrm>
          <a:prstGeom prst="rect">
            <a:avLst/>
          </a:prstGeom>
          <a:noFill/>
        </p:spPr>
        <p:txBody>
          <a:bodyPr wrap="square" rtlCol="0" anchor="t" bIns="0" lIns="0" rIns="0" tIns="0"/>
          <a:lstStyle/>
          <a:p>
            <a:pPr algn="ctr">
              <a:lnSpc>
                <a:spcPts val="1782"/>
              </a:lnSpc>
              <a:spcBef>
                <a:spcPts val="620"/>
              </a:spcBef>
              <a:buNone/>
            </a:pPr>
            <a:r>
              <a:rPr lang="en-US" sz="1350" spc="27" kern="0" dirty="0" smtClean="0">
                <a:solidFill>
                  <a:srgbClr val="000000">
                    <a:alpha val="80000"/>
                  </a:srgbClr>
                </a:solidFill>
                <a:latin typeface="Source Sans Pro" pitchFamily="34" charset="0"/>
                <a:ea typeface="Source Sans Pro" pitchFamily="34" charset="-122"/>
                <a:cs typeface="Source Sans Pro" pitchFamily="34" charset="-120"/>
              </a:rPr>
              <a:t>Lead AI consultant</a:t>
            </a:r>
            <a:endParaRPr lang="en-US" dirty="0"/>
          </a:p>
        </p:txBody>
      </p:sp>
    </p:spTree>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419590"/>
            <a:ext cx="12188952" cy="541599"/>
          </a:xfrm>
          <a:prstGeom prst="rect">
            <a:avLst/>
          </a:prstGeom>
          <a:noFill/>
        </p:spPr>
        <p:txBody>
          <a:bodyPr wrap="square" rtlCol="0" anchor="t" bIns="0" lIns="0" rIns="0" tIns="0"/>
          <a:lstStyle/>
          <a:p>
            <a:pPr algn="ctr">
              <a:lnSpc>
                <a:spcPts val="4266"/>
              </a:lnSpc>
              <a:buNone/>
            </a:pPr>
            <a:r>
              <a:rPr lang="en-US" b="1" sz="4688" spc="47" kern="0" dirty="0" smtClean="0">
                <a:solidFill>
                  <a:srgbClr val="ffffff">
                    <a:alpha val="90000"/>
                  </a:srgbClr>
                </a:solidFill>
                <a:latin typeface="Bebas Neue" pitchFamily="34" charset="0"/>
                <a:ea typeface="Bebas Neue" pitchFamily="34" charset="-122"/>
                <a:cs typeface="Bebas Neue" pitchFamily="34" charset="-120"/>
              </a:rPr>
              <a:t>Introduction</a:t>
            </a:r>
            <a:endParaRPr lang="en-US" dirty="0"/>
          </a:p>
        </p:txBody>
      </p:sp>
      <p:sp>
        <p:nvSpPr>
          <p:cNvPr id="3" name="Object 2"/>
          <p:cNvSpPr/>
          <p:nvPr/>
        </p:nvSpPr>
        <p:spPr>
          <a:xfrm>
            <a:off x="1476006" y="2144018"/>
            <a:ext cx="1428393" cy="1428393"/>
          </a:xfrm>
          <a:prstGeom prst="rect">
            <a:avLst/>
          </a:prstGeom>
          <a:solidFill>
            <a:srgbClr val="466aad"/>
          </a:solidFill>
        </p:spPr>
      </p:sp>
      <p:pic>
        <p:nvPicPr>
          <p:cNvPr id="4" name="Object 3"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805209" y="2540175"/>
            <a:ext cx="780855" cy="638015"/>
          </a:xfrm>
          <a:prstGeom prst="rect">
            <a:avLst/>
          </a:prstGeom>
        </p:spPr>
      </p:pic>
      <p:sp>
        <p:nvSpPr>
          <p:cNvPr id="5" name="Object 4"/>
          <p:cNvSpPr/>
          <p:nvPr/>
        </p:nvSpPr>
        <p:spPr>
          <a:xfrm>
            <a:off x="325674" y="3656924"/>
            <a:ext cx="3729058" cy="488510"/>
          </a:xfrm>
          <a:prstGeom prst="rect">
            <a:avLst/>
          </a:prstGeom>
          <a:noFill/>
        </p:spPr>
        <p:txBody>
          <a:bodyPr wrap="square" rtlCol="0" anchor="t" bIns="0" lIns="0" rIns="0" tIns="0"/>
          <a:lstStyle/>
          <a:p>
            <a:pPr algn="ctr">
              <a:lnSpc>
                <a:spcPts val="1925"/>
              </a:lnSpc>
              <a:buNone/>
            </a:pPr>
            <a:r>
              <a:rPr lang="en-US" sz="1620" spc="32" kern="0" dirty="0" smtClean="0">
                <a:solidFill>
                  <a:srgbClr val="ffffff">
                    <a:alpha val="90000"/>
                  </a:srgbClr>
                </a:solidFill>
                <a:latin typeface="Source Sans Pro" pitchFamily="34" charset="0"/>
                <a:ea typeface="Source Sans Pro" pitchFamily="34" charset="-122"/>
                <a:cs typeface="Source Sans Pro" pitchFamily="34" charset="-120"/>
              </a:rPr>
              <a:t>Sentiment Analysis for Client Products</a:t>
            </a:r>
            <a:endParaRPr lang="en-US" dirty="0"/>
          </a:p>
        </p:txBody>
      </p:sp>
      <p:sp>
        <p:nvSpPr>
          <p:cNvPr id="6" name="Object 5"/>
          <p:cNvSpPr/>
          <p:nvPr/>
        </p:nvSpPr>
        <p:spPr>
          <a:xfrm>
            <a:off x="325674" y="4225662"/>
            <a:ext cx="3729058" cy="452324"/>
          </a:xfrm>
          <a:prstGeom prst="rect">
            <a:avLst/>
          </a:prstGeom>
          <a:noFill/>
        </p:spPr>
        <p:txBody>
          <a:bodyPr wrap="square" rtlCol="0" anchor="t" bIns="0" lIns="0" rIns="0" tIns="0"/>
          <a:lstStyle/>
          <a:p>
            <a:pPr algn="ctr">
              <a:lnSpc>
                <a:spcPts val="1782"/>
              </a:lnSpc>
              <a:spcBef>
                <a:spcPts val="620"/>
              </a:spcBef>
              <a:buNone/>
            </a:pPr>
            <a:r>
              <a:rPr lang="en-US" sz="1350" spc="27" kern="0" dirty="0" smtClean="0">
                <a:solidFill>
                  <a:srgbClr val="ffffff">
                    <a:alpha val="80000"/>
                  </a:srgbClr>
                </a:solidFill>
                <a:latin typeface="Source Sans Pro" pitchFamily="34" charset="0"/>
                <a:ea typeface="Source Sans Pro" pitchFamily="34" charset="-122"/>
                <a:cs typeface="Source Sans Pro" pitchFamily="34" charset="-120"/>
              </a:rPr>
              <a:t>Develop a tool to analyze sentiments towards client products using Twitter data.</a:t>
            </a:r>
            <a:endParaRPr lang="en-US" dirty="0"/>
          </a:p>
        </p:txBody>
      </p:sp>
      <p:sp>
        <p:nvSpPr>
          <p:cNvPr id="7" name="Object 6"/>
          <p:cNvSpPr/>
          <p:nvPr/>
        </p:nvSpPr>
        <p:spPr>
          <a:xfrm>
            <a:off x="5380280" y="2144018"/>
            <a:ext cx="1428393" cy="1428393"/>
          </a:xfrm>
          <a:prstGeom prst="rect">
            <a:avLst/>
          </a:prstGeom>
          <a:solidFill>
            <a:srgbClr val="466aad"/>
          </a:solidFill>
        </p:spPr>
      </p:sp>
      <p:pic>
        <p:nvPicPr>
          <p:cNvPr id="8" name="Object 7"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84807" y="2565282"/>
            <a:ext cx="685629" cy="571357"/>
          </a:xfrm>
          <a:prstGeom prst="rect">
            <a:avLst/>
          </a:prstGeom>
        </p:spPr>
      </p:pic>
      <p:sp>
        <p:nvSpPr>
          <p:cNvPr id="9" name="Object 8"/>
          <p:cNvSpPr/>
          <p:nvPr/>
        </p:nvSpPr>
        <p:spPr>
          <a:xfrm>
            <a:off x="4308509" y="3656924"/>
            <a:ext cx="3571934" cy="244255"/>
          </a:xfrm>
          <a:prstGeom prst="rect">
            <a:avLst/>
          </a:prstGeom>
          <a:noFill/>
        </p:spPr>
        <p:txBody>
          <a:bodyPr wrap="square" rtlCol="0" anchor="t" bIns="0" lIns="0" rIns="0" tIns="0"/>
          <a:lstStyle/>
          <a:p>
            <a:pPr algn="ctr">
              <a:lnSpc>
                <a:spcPts val="1925"/>
              </a:lnSpc>
              <a:buNone/>
            </a:pPr>
            <a:r>
              <a:rPr lang="en-US" sz="1620" spc="32" kern="0" dirty="0" smtClean="0">
                <a:solidFill>
                  <a:srgbClr val="ffffff">
                    <a:alpha val="90000"/>
                  </a:srgbClr>
                </a:solidFill>
                <a:latin typeface="Source Sans Pro" pitchFamily="34" charset="0"/>
                <a:ea typeface="Source Sans Pro" pitchFamily="34" charset="-122"/>
                <a:cs typeface="Source Sans Pro" pitchFamily="34" charset="-120"/>
              </a:rPr>
              <a:t>Twitter Data as Input Source</a:t>
            </a:r>
            <a:endParaRPr lang="en-US" dirty="0"/>
          </a:p>
        </p:txBody>
      </p:sp>
      <p:sp>
        <p:nvSpPr>
          <p:cNvPr id="10" name="Object 9"/>
          <p:cNvSpPr/>
          <p:nvPr/>
        </p:nvSpPr>
        <p:spPr>
          <a:xfrm>
            <a:off x="4308509" y="3981407"/>
            <a:ext cx="3571934" cy="452324"/>
          </a:xfrm>
          <a:prstGeom prst="rect">
            <a:avLst/>
          </a:prstGeom>
          <a:noFill/>
        </p:spPr>
        <p:txBody>
          <a:bodyPr wrap="square" rtlCol="0" anchor="t" bIns="0" lIns="0" rIns="0" tIns="0"/>
          <a:lstStyle/>
          <a:p>
            <a:pPr algn="ctr">
              <a:lnSpc>
                <a:spcPts val="1782"/>
              </a:lnSpc>
              <a:spcBef>
                <a:spcPts val="620"/>
              </a:spcBef>
              <a:buNone/>
            </a:pPr>
            <a:r>
              <a:rPr lang="en-US" sz="1350" spc="27" kern="0" dirty="0" smtClean="0">
                <a:solidFill>
                  <a:srgbClr val="ffffff">
                    <a:alpha val="80000"/>
                  </a:srgbClr>
                </a:solidFill>
                <a:latin typeface="Source Sans Pro" pitchFamily="34" charset="0"/>
                <a:ea typeface="Source Sans Pro" pitchFamily="34" charset="-122"/>
                <a:cs typeface="Source Sans Pro" pitchFamily="34" charset="-120"/>
              </a:rPr>
              <a:t>Leverage the vast amount of Twitter data to gain insights into public opinion.</a:t>
            </a:r>
            <a:endParaRPr lang="en-US" dirty="0"/>
          </a:p>
        </p:txBody>
      </p:sp>
      <p:sp>
        <p:nvSpPr>
          <p:cNvPr id="11" name="Object 10"/>
          <p:cNvSpPr/>
          <p:nvPr/>
        </p:nvSpPr>
        <p:spPr>
          <a:xfrm>
            <a:off x="9284553" y="2144018"/>
            <a:ext cx="1428393" cy="1428393"/>
          </a:xfrm>
          <a:prstGeom prst="rect">
            <a:avLst/>
          </a:prstGeom>
          <a:solidFill>
            <a:srgbClr val="466aad"/>
          </a:solidFill>
        </p:spPr>
      </p:sp>
      <p:pic>
        <p:nvPicPr>
          <p:cNvPr id="12" name="Object 11"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63971" y="2607135"/>
            <a:ext cx="685629" cy="495176"/>
          </a:xfrm>
          <a:prstGeom prst="rect">
            <a:avLst/>
          </a:prstGeom>
        </p:spPr>
      </p:pic>
      <p:sp>
        <p:nvSpPr>
          <p:cNvPr id="13" name="Object 12"/>
          <p:cNvSpPr/>
          <p:nvPr/>
        </p:nvSpPr>
        <p:spPr>
          <a:xfrm>
            <a:off x="8406568" y="3656924"/>
            <a:ext cx="3184364" cy="244255"/>
          </a:xfrm>
          <a:prstGeom prst="rect">
            <a:avLst/>
          </a:prstGeom>
          <a:noFill/>
        </p:spPr>
        <p:txBody>
          <a:bodyPr wrap="square" rtlCol="0" anchor="t" bIns="0" lIns="0" rIns="0" tIns="0"/>
          <a:lstStyle/>
          <a:p>
            <a:pPr algn="ctr">
              <a:lnSpc>
                <a:spcPts val="1925"/>
              </a:lnSpc>
              <a:buNone/>
            </a:pPr>
            <a:r>
              <a:rPr lang="en-US" sz="1620" spc="32" kern="0" dirty="0" smtClean="0">
                <a:solidFill>
                  <a:srgbClr val="ffffff">
                    <a:alpha val="90000"/>
                  </a:srgbClr>
                </a:solidFill>
                <a:latin typeface="Source Sans Pro" pitchFamily="34" charset="0"/>
                <a:ea typeface="Source Sans Pro" pitchFamily="34" charset="-122"/>
                <a:cs typeface="Source Sans Pro" pitchFamily="34" charset="-120"/>
              </a:rPr>
              <a:t>Understand Public Perception</a:t>
            </a:r>
            <a:endParaRPr lang="en-US" dirty="0"/>
          </a:p>
        </p:txBody>
      </p:sp>
      <p:sp>
        <p:nvSpPr>
          <p:cNvPr id="14" name="Object 13"/>
          <p:cNvSpPr/>
          <p:nvPr/>
        </p:nvSpPr>
        <p:spPr>
          <a:xfrm>
            <a:off x="8406568" y="3981407"/>
            <a:ext cx="3184364" cy="678487"/>
          </a:xfrm>
          <a:prstGeom prst="rect">
            <a:avLst/>
          </a:prstGeom>
          <a:noFill/>
        </p:spPr>
        <p:txBody>
          <a:bodyPr wrap="square" rtlCol="0" anchor="t" bIns="0" lIns="0" rIns="0" tIns="0"/>
          <a:lstStyle/>
          <a:p>
            <a:pPr algn="ctr">
              <a:lnSpc>
                <a:spcPts val="1782"/>
              </a:lnSpc>
              <a:spcBef>
                <a:spcPts val="620"/>
              </a:spcBef>
              <a:buNone/>
            </a:pPr>
            <a:r>
              <a:rPr lang="en-US" sz="1350" spc="27" kern="0" dirty="0" smtClean="0">
                <a:solidFill>
                  <a:srgbClr val="ffffff">
                    <a:alpha val="80000"/>
                  </a:srgbClr>
                </a:solidFill>
                <a:latin typeface="Source Sans Pro" pitchFamily="34" charset="0"/>
                <a:ea typeface="Source Sans Pro" pitchFamily="34" charset="-122"/>
                <a:cs typeface="Source Sans Pro" pitchFamily="34" charset="-120"/>
              </a:rPr>
              <a:t>Identify areas for improvement by understanding the sentiments towards products.</a:t>
            </a:r>
            <a:endParaRPr lang="en-US" dirty="0"/>
          </a:p>
        </p:txBody>
      </p:sp>
      <p:sp>
        <p:nvSpPr>
          <p:cNvPr id="15" name="Object 14"/>
          <p:cNvSpPr/>
          <p:nvPr/>
        </p:nvSpPr>
        <p:spPr>
          <a:xfrm>
            <a:off x="0" y="5618345"/>
            <a:ext cx="12188952" cy="1237940"/>
          </a:xfrm>
          <a:prstGeom prst="rect">
            <a:avLst/>
          </a:prstGeom>
          <a:solidFill>
            <a:srgbClr val="1d3557"/>
          </a:solidFill>
        </p:spPr>
      </p:sp>
      <p:sp>
        <p:nvSpPr>
          <p:cNvPr id="16" name="Object 15"/>
          <p:cNvSpPr/>
          <p:nvPr/>
        </p:nvSpPr>
        <p:spPr>
          <a:xfrm>
            <a:off x="351266" y="5926283"/>
            <a:ext cx="11486421" cy="610876"/>
          </a:xfrm>
          <a:prstGeom prst="rect">
            <a:avLst/>
          </a:prstGeom>
          <a:noFill/>
        </p:spPr>
        <p:txBody>
          <a:bodyPr wrap="square" rtlCol="0" anchor="t" bIns="0" lIns="0" rIns="0" tIns="0"/>
          <a:lstStyle/>
          <a:p>
            <a:pPr algn="ctr">
              <a:lnSpc>
                <a:spcPts val="2406"/>
              </a:lnSpc>
              <a:buNone/>
            </a:pPr>
            <a:r>
              <a:rPr lang="en-US" sz="2025" spc="41" kern="0" dirty="0" smtClean="0">
                <a:solidFill>
                  <a:srgbClr val="ffffff">
                    <a:alpha val="90000"/>
                  </a:srgbClr>
                </a:solidFill>
                <a:latin typeface="Source Sans Pro" pitchFamily="34" charset="0"/>
                <a:ea typeface="Source Sans Pro" pitchFamily="34" charset="-122"/>
                <a:cs typeface="Source Sans Pro" pitchFamily="34" charset="-120"/>
              </a:rPr>
              <a:t>This slide introduces the project report outlining the development of a sentiment analysis tool for Twitter to help clients gain valuable insights into public sentiment towards their products.</a:t>
            </a:r>
            <a:endParaRPr lang="en-US" dirty="0"/>
          </a:p>
        </p:txBody>
      </p:sp>
    </p:spTree>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3f7f1"/>
        </a:solidFill>
        <a:effectLst/>
      </p:bgPr>
    </p:bg>
    <p:spTree>
      <p:nvGrpSpPr>
        <p:cNvPr id="1" name=""/>
        <p:cNvGrpSpPr/>
        <p:nvPr/>
      </p:nvGrpSpPr>
      <p:grpSpPr>
        <a:xfrm>
          <a:off x="0" y="0"/>
          <a:ext cx="0" cy="0"/>
          <a:chOff x="0" y="0"/>
          <a:chExt cx="0" cy="0"/>
        </a:xfrm>
      </p:grpSpPr>
      <p:sp>
        <p:nvSpPr>
          <p:cNvPr id="2" name="Object 1"/>
          <p:cNvSpPr/>
          <p:nvPr/>
        </p:nvSpPr>
        <p:spPr>
          <a:xfrm>
            <a:off x="0" y="0"/>
            <a:ext cx="6103999" cy="6865808"/>
          </a:xfrm>
          <a:prstGeom prst="rect">
            <a:avLst/>
          </a:prstGeom>
          <a:solidFill>
            <a:srgbClr val="ffffff"/>
          </a:solidFill>
        </p:spPr>
      </p:sp>
      <p:pic>
        <p:nvPicPr>
          <p:cNvPr id="3" name="Object 2" descr="preencoded.png">    </p:cNvPr>
          <p:cNvPicPr>
            <a:picLocks noChangeAspect="1"/>
          </p:cNvPicPr>
          <p:nvPr/>
        </p:nvPicPr>
        <p:blipFill>
          <a:blip r:embed="rId1"/>
          <a:srcRect l="-5556" r="-5556" t="-282544" b="-282544"/>
          <a:stretch/>
        </p:blipFill>
        <p:spPr>
          <a:xfrm>
            <a:off x="0" y="0"/>
            <a:ext cx="6103999" cy="6865808"/>
          </a:xfrm>
          <a:prstGeom prst="rect">
            <a:avLst/>
          </a:prstGeom>
        </p:spPr>
      </p:pic>
      <p:sp>
        <p:nvSpPr>
          <p:cNvPr id="4" name="Object 3"/>
          <p:cNvSpPr/>
          <p:nvPr/>
        </p:nvSpPr>
        <p:spPr>
          <a:xfrm>
            <a:off x="6444432" y="2543134"/>
            <a:ext cx="5394564" cy="541599"/>
          </a:xfrm>
          <a:prstGeom prst="rect">
            <a:avLst/>
          </a:prstGeom>
          <a:noFill/>
        </p:spPr>
        <p:txBody>
          <a:bodyPr wrap="square" rtlCol="0" anchor="t" bIns="0" lIns="0" rIns="0" tIns="0"/>
          <a:lstStyle/>
          <a:p>
            <a:pPr algn="ctr">
              <a:lnSpc>
                <a:spcPts val="4266"/>
              </a:lnSpc>
              <a:buNone/>
            </a:pPr>
            <a:r>
              <a:rPr lang="en-US" b="1" sz="4688" spc="47" kern="0" dirty="0" smtClean="0">
                <a:solidFill>
                  <a:srgbClr val="000000">
                    <a:alpha val="80000"/>
                  </a:srgbClr>
                </a:solidFill>
                <a:latin typeface="Bebas Neue" pitchFamily="34" charset="0"/>
                <a:ea typeface="Bebas Neue" pitchFamily="34" charset="-122"/>
                <a:cs typeface="Bebas Neue" pitchFamily="34" charset="-120"/>
              </a:rPr>
              <a:t>Twitter, Inc.</a:t>
            </a:r>
            <a:endParaRPr lang="en-US" dirty="0"/>
          </a:p>
        </p:txBody>
      </p:sp>
      <p:sp>
        <p:nvSpPr>
          <p:cNvPr id="5" name="Object 4"/>
          <p:cNvSpPr/>
          <p:nvPr/>
        </p:nvSpPr>
        <p:spPr>
          <a:xfrm>
            <a:off x="6444432" y="3229953"/>
            <a:ext cx="5394564" cy="1085579"/>
          </a:xfrm>
          <a:prstGeom prst="rect">
            <a:avLst/>
          </a:prstGeom>
          <a:noFill/>
        </p:spPr>
        <p:txBody>
          <a:bodyPr wrap="square" rtlCol="0" anchor="t" bIns="0" lIns="0" rIns="0" tIns="0"/>
          <a:lstStyle/>
          <a:p>
            <a:pPr algn="ctr">
              <a:lnSpc>
                <a:spcPts val="2138"/>
              </a:lnSpc>
              <a:spcBef>
                <a:spcPts val="1121"/>
              </a:spcBef>
              <a:buNone/>
            </a:pPr>
            <a:r>
              <a:rPr lang="en-US" sz="1620" spc="32" kern="0" dirty="0" smtClean="0">
                <a:solidFill>
                  <a:srgbClr val="000000">
                    <a:alpha val="80000"/>
                  </a:srgbClr>
                </a:solidFill>
                <a:latin typeface="Source Sans Pro" pitchFamily="34" charset="0"/>
                <a:ea typeface="Source Sans Pro" pitchFamily="34" charset="-122"/>
                <a:cs typeface="Source Sans Pro" pitchFamily="34" charset="-120"/>
              </a:rPr>
              <a:t>Twitter is a social media platform that enables users to broadcast short messages called tweets. It is headquartered in San Francisco, California, and has a logo featuring a stylized blue bird.</a:t>
            </a:r>
            <a:endParaRPr lang="en-US" dirty="0"/>
          </a:p>
        </p:txBody>
      </p:sp>
    </p:spTree>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419590"/>
            <a:ext cx="12188952" cy="541599"/>
          </a:xfrm>
          <a:prstGeom prst="rect">
            <a:avLst/>
          </a:prstGeom>
          <a:noFill/>
        </p:spPr>
        <p:txBody>
          <a:bodyPr wrap="square" rtlCol="0" anchor="t" bIns="0" lIns="0" rIns="0" tIns="0"/>
          <a:lstStyle/>
          <a:p>
            <a:pPr algn="ctr">
              <a:lnSpc>
                <a:spcPts val="4266"/>
              </a:lnSpc>
              <a:buNone/>
            </a:pPr>
            <a:r>
              <a:rPr lang="en-US" b="1" sz="4688" spc="47" kern="0" dirty="0" smtClean="0">
                <a:solidFill>
                  <a:srgbClr val="ffffff">
                    <a:alpha val="90000"/>
                  </a:srgbClr>
                </a:solidFill>
                <a:latin typeface="Bebas Neue" pitchFamily="34" charset="0"/>
                <a:ea typeface="Bebas Neue" pitchFamily="34" charset="-122"/>
                <a:cs typeface="Bebas Neue" pitchFamily="34" charset="-120"/>
              </a:rPr>
              <a:t>About Dataset</a:t>
            </a:r>
            <a:endParaRPr lang="en-US" dirty="0"/>
          </a:p>
        </p:txBody>
      </p:sp>
      <p:pic>
        <p:nvPicPr>
          <p:cNvPr id="3" name="Object 2"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76129" y="2601580"/>
            <a:ext cx="11246213" cy="2847263"/>
          </a:xfrm>
          <a:prstGeom prst="rect">
            <a:avLst/>
          </a:prstGeom>
        </p:spPr>
      </p:pic>
      <p:pic>
        <p:nvPicPr>
          <p:cNvPr id="4" name="Object 3"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29" y="2601580"/>
            <a:ext cx="11246213" cy="2837740"/>
          </a:xfrm>
          <a:prstGeom prst="rect">
            <a:avLst/>
          </a:prstGeom>
        </p:spPr>
      </p:pic>
      <p:sp>
        <p:nvSpPr>
          <p:cNvPr id="5" name="Object 4"/>
          <p:cNvSpPr/>
          <p:nvPr/>
        </p:nvSpPr>
        <p:spPr>
          <a:xfrm>
            <a:off x="476131" y="2601579"/>
            <a:ext cx="2809173" cy="772890"/>
          </a:xfrm>
          <a:prstGeom prst="rect">
            <a:avLst/>
          </a:prstGeom>
          <a:noFill/>
        </p:spPr>
        <p:txBody>
          <a:bodyPr wrap="square" rtlCol="0" anchor="ctr">
            <a:normAutofit fontScale="85000" lnSpcReduction="20000"/>
          </a:bodyPr>
          <a:lstStyle/>
          <a:p>
            <a:pPr algn="ctr">
              <a:buNone/>
            </a:pPr>
            <a:r>
              <a:rPr lang="en-US" sz="2000" dirty="0" smtClean="0">
                <a:solidFill>
                  <a:srgbClr val="ffffff">
                    <a:alpha val="90000"/>
                  </a:srgbClr>
                </a:solidFill>
                <a:latin typeface="Source Sans Pro Regular" pitchFamily="34" charset="0"/>
                <a:ea typeface="Source Sans Pro Regular" pitchFamily="34" charset="-122"/>
                <a:cs typeface="Source Sans Pro Regular" pitchFamily="34" charset="-120"/>
              </a:rPr>
              <a:t>Number of Entries</a:t>
            </a:r>
            <a:endParaRPr lang="en-US" dirty="0"/>
          </a:p>
        </p:txBody>
      </p:sp>
      <p:sp>
        <p:nvSpPr>
          <p:cNvPr id="6" name="Object 5"/>
          <p:cNvSpPr/>
          <p:nvPr/>
        </p:nvSpPr>
        <p:spPr>
          <a:xfrm>
            <a:off x="3285303" y="2601579"/>
            <a:ext cx="2809173" cy="772890"/>
          </a:xfrm>
          <a:prstGeom prst="rect">
            <a:avLst/>
          </a:prstGeom>
          <a:noFill/>
        </p:spPr>
        <p:txBody>
          <a:bodyPr wrap="square" rtlCol="0" anchor="ctr">
            <a:normAutofit fontScale="85000" lnSpcReduction="20000"/>
          </a:bodyPr>
          <a:lstStyle/>
          <a:p>
            <a:pPr algn="ctr">
              <a:buNone/>
            </a:pPr>
            <a:r>
              <a:rPr lang="en-US" sz="2000" dirty="0" smtClean="0">
                <a:solidFill>
                  <a:srgbClr val="ffffff">
                    <a:alpha val="90000"/>
                  </a:srgbClr>
                </a:solidFill>
                <a:latin typeface="Source Sans Pro Regular" pitchFamily="34" charset="0"/>
                <a:ea typeface="Source Sans Pro Regular" pitchFamily="34" charset="-122"/>
                <a:cs typeface="Source Sans Pro Regular" pitchFamily="34" charset="-120"/>
              </a:rPr>
              <a:t>Missing Values</a:t>
            </a:r>
            <a:endParaRPr lang="en-US" dirty="0"/>
          </a:p>
        </p:txBody>
      </p:sp>
      <p:sp>
        <p:nvSpPr>
          <p:cNvPr id="7" name="Object 6"/>
          <p:cNvSpPr/>
          <p:nvPr/>
        </p:nvSpPr>
        <p:spPr>
          <a:xfrm>
            <a:off x="6094476" y="2601579"/>
            <a:ext cx="2809173" cy="772890"/>
          </a:xfrm>
          <a:prstGeom prst="rect">
            <a:avLst/>
          </a:prstGeom>
          <a:noFill/>
        </p:spPr>
        <p:txBody>
          <a:bodyPr wrap="square" rtlCol="0" anchor="ctr">
            <a:normAutofit fontScale="85000" lnSpcReduction="20000"/>
          </a:bodyPr>
          <a:lstStyle/>
          <a:p>
            <a:pPr algn="ctr">
              <a:buNone/>
            </a:pPr>
            <a:r>
              <a:rPr lang="en-US" sz="2000" dirty="0" smtClean="0">
                <a:solidFill>
                  <a:srgbClr val="ffffff">
                    <a:alpha val="90000"/>
                  </a:srgbClr>
                </a:solidFill>
                <a:latin typeface="Source Sans Pro Regular" pitchFamily="34" charset="0"/>
                <a:ea typeface="Source Sans Pro Regular" pitchFamily="34" charset="-122"/>
                <a:cs typeface="Source Sans Pro Regular" pitchFamily="34" charset="-120"/>
              </a:rPr>
              <a:t>Sentiment Categories</a:t>
            </a:r>
            <a:endParaRPr lang="en-US" dirty="0"/>
          </a:p>
        </p:txBody>
      </p:sp>
      <p:sp>
        <p:nvSpPr>
          <p:cNvPr id="8" name="Object 7"/>
          <p:cNvSpPr/>
          <p:nvPr/>
        </p:nvSpPr>
        <p:spPr>
          <a:xfrm>
            <a:off x="8903649" y="2601579"/>
            <a:ext cx="2809173" cy="772890"/>
          </a:xfrm>
          <a:prstGeom prst="rect">
            <a:avLst/>
          </a:prstGeom>
          <a:noFill/>
        </p:spPr>
        <p:txBody>
          <a:bodyPr wrap="square" rtlCol="0" anchor="ctr">
            <a:normAutofit fontScale="85000" lnSpcReduction="20000"/>
          </a:bodyPr>
          <a:lstStyle/>
          <a:p>
            <a:pPr algn="ctr">
              <a:buNone/>
            </a:pPr>
            <a:r>
              <a:rPr lang="en-US" sz="2000" dirty="0" smtClean="0">
                <a:solidFill>
                  <a:srgbClr val="ffffff">
                    <a:alpha val="90000"/>
                  </a:srgbClr>
                </a:solidFill>
                <a:latin typeface="Source Sans Pro Regular" pitchFamily="34" charset="0"/>
                <a:ea typeface="Source Sans Pro Regular" pitchFamily="34" charset="-122"/>
                <a:cs typeface="Source Sans Pro Regular" pitchFamily="34" charset="-120"/>
              </a:rPr>
              <a:t>Unique Companies</a:t>
            </a:r>
            <a:endParaRPr lang="en-US" dirty="0"/>
          </a:p>
        </p:txBody>
      </p:sp>
      <p:sp>
        <p:nvSpPr>
          <p:cNvPr id="9" name="Object 8"/>
          <p:cNvSpPr/>
          <p:nvPr/>
        </p:nvSpPr>
        <p:spPr>
          <a:xfrm>
            <a:off x="476131" y="3374470"/>
            <a:ext cx="2809173" cy="1030520"/>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74,682</a:t>
            </a:r>
            <a:endParaRPr lang="en-US" dirty="0"/>
          </a:p>
        </p:txBody>
      </p:sp>
      <p:sp>
        <p:nvSpPr>
          <p:cNvPr id="10" name="Object 9"/>
          <p:cNvSpPr/>
          <p:nvPr/>
        </p:nvSpPr>
        <p:spPr>
          <a:xfrm>
            <a:off x="3285303" y="3374470"/>
            <a:ext cx="2809173" cy="1030520"/>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686 (in 'Tweet' column)</a:t>
            </a:r>
            <a:endParaRPr lang="en-US" dirty="0"/>
          </a:p>
        </p:txBody>
      </p:sp>
      <p:sp>
        <p:nvSpPr>
          <p:cNvPr id="11" name="Object 10"/>
          <p:cNvSpPr/>
          <p:nvPr/>
        </p:nvSpPr>
        <p:spPr>
          <a:xfrm>
            <a:off x="6094476" y="3374470"/>
            <a:ext cx="2809173" cy="1030520"/>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Positive, Neutral, Negative, Irrelevant</a:t>
            </a:r>
            <a:endParaRPr lang="en-US" dirty="0"/>
          </a:p>
        </p:txBody>
      </p:sp>
      <p:sp>
        <p:nvSpPr>
          <p:cNvPr id="12" name="Object 11"/>
          <p:cNvSpPr/>
          <p:nvPr/>
        </p:nvSpPr>
        <p:spPr>
          <a:xfrm>
            <a:off x="8903649" y="3374470"/>
            <a:ext cx="2809173" cy="1030520"/>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32</a:t>
            </a:r>
            <a:endParaRPr lang="en-US" dirty="0"/>
          </a:p>
        </p:txBody>
      </p:sp>
      <p:sp>
        <p:nvSpPr>
          <p:cNvPr id="13" name="Object 12"/>
          <p:cNvSpPr/>
          <p:nvPr/>
        </p:nvSpPr>
        <p:spPr>
          <a:xfrm>
            <a:off x="476131" y="4404990"/>
            <a:ext cx="2809173" cy="1030520"/>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73,996 non-null entries</a:t>
            </a:r>
            <a:endParaRPr lang="en-US" dirty="0"/>
          </a:p>
        </p:txBody>
      </p:sp>
      <p:sp>
        <p:nvSpPr>
          <p:cNvPr id="14" name="Object 13"/>
          <p:cNvSpPr/>
          <p:nvPr/>
        </p:nvSpPr>
        <p:spPr>
          <a:xfrm>
            <a:off x="3285303" y="4404990"/>
            <a:ext cx="2809173" cy="1030520"/>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
            </a:r>
            <a:endParaRPr lang="en-US" dirty="0"/>
          </a:p>
        </p:txBody>
      </p:sp>
      <p:sp>
        <p:nvSpPr>
          <p:cNvPr id="15" name="Object 14"/>
          <p:cNvSpPr/>
          <p:nvPr/>
        </p:nvSpPr>
        <p:spPr>
          <a:xfrm>
            <a:off x="6094476" y="4404990"/>
            <a:ext cx="2809173" cy="1030520"/>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Negative most frequent</a:t>
            </a:r>
            <a:endParaRPr lang="en-US" dirty="0"/>
          </a:p>
        </p:txBody>
      </p:sp>
      <p:sp>
        <p:nvSpPr>
          <p:cNvPr id="16" name="Object 15"/>
          <p:cNvSpPr/>
          <p:nvPr/>
        </p:nvSpPr>
        <p:spPr>
          <a:xfrm>
            <a:off x="8903649" y="4404990"/>
            <a:ext cx="2809173" cy="1030520"/>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Source Sans Pro Regular" pitchFamily="34" charset="0"/>
                <a:ea typeface="Source Sans Pro Regular" pitchFamily="34" charset="-122"/>
                <a:cs typeface="Source Sans Pro Regular" pitchFamily="34" charset="-120"/>
              </a:rPr>
              <a:t>TomClancysRainbowSix most mentioned</a:t>
            </a:r>
            <a:endParaRPr lang="en-US" dirty="0"/>
          </a:p>
        </p:txBody>
      </p:sp>
      <p:sp>
        <p:nvSpPr>
          <p:cNvPr id="17" name="Object 16"/>
          <p:cNvSpPr/>
          <p:nvPr/>
        </p:nvSpPr>
        <p:spPr>
          <a:xfrm>
            <a:off x="-476131" y="6522637"/>
            <a:ext cx="12188952" cy="180930"/>
          </a:xfrm>
          <a:prstGeom prst="rect">
            <a:avLst/>
          </a:prstGeom>
          <a:noFill/>
        </p:spPr>
        <p:txBody>
          <a:bodyPr wrap="square" rtlCol="0" anchor="t" bIns="0" lIns="0" rIns="0" tIns="0"/>
          <a:lstStyle/>
          <a:p>
            <a:pPr algn="r">
              <a:lnSpc>
                <a:spcPts val="1426"/>
              </a:lnSpc>
              <a:buNone/>
            </a:pPr>
            <a:r>
              <a:rPr lang="en-US" sz="1080" spc="22" kern="0" dirty="0" smtClean="0">
                <a:solidFill>
                  <a:srgbClr val="ffffff">
                    <a:alpha val="80000"/>
                  </a:srgbClr>
                </a:solidFill>
                <a:latin typeface="Source Sans Pro" pitchFamily="34" charset="0"/>
                <a:ea typeface="Source Sans Pro" pitchFamily="34" charset="-122"/>
                <a:cs typeface="Source Sans Pro" pitchFamily="34" charset="-120"/>
              </a:rPr>
              <a:t>*Context provided in the project report</a:t>
            </a:r>
            <a:endParaRPr lang="en-US" dirty="0"/>
          </a:p>
        </p:txBody>
      </p:sp>
    </p:spTree>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419590"/>
            <a:ext cx="12188952" cy="541599"/>
          </a:xfrm>
          <a:prstGeom prst="rect">
            <a:avLst/>
          </a:prstGeom>
          <a:noFill/>
        </p:spPr>
        <p:txBody>
          <a:bodyPr wrap="square" rtlCol="0" anchor="t" bIns="0" lIns="0" rIns="0" tIns="0"/>
          <a:lstStyle/>
          <a:p>
            <a:pPr algn="ctr">
              <a:lnSpc>
                <a:spcPts val="4266"/>
              </a:lnSpc>
              <a:buNone/>
            </a:pPr>
            <a:r>
              <a:rPr lang="en-US" b="1" sz="4688" spc="47" kern="0" dirty="0" smtClean="0">
                <a:solidFill>
                  <a:srgbClr val="ffffff">
                    <a:alpha val="90000"/>
                  </a:srgbClr>
                </a:solidFill>
                <a:latin typeface="Bebas Neue" pitchFamily="34" charset="0"/>
                <a:ea typeface="Bebas Neue" pitchFamily="34" charset="-122"/>
                <a:cs typeface="Bebas Neue" pitchFamily="34" charset="-120"/>
              </a:rPr>
              <a:t>Exploratory Data Analysis</a:t>
            </a:r>
            <a:endParaRPr lang="en-US" dirty="0"/>
          </a:p>
        </p:txBody>
      </p:sp>
      <p:sp>
        <p:nvSpPr>
          <p:cNvPr id="3" name="Object 2"/>
          <p:cNvSpPr/>
          <p:nvPr/>
        </p:nvSpPr>
        <p:spPr>
          <a:xfrm>
            <a:off x="476131" y="1656936"/>
            <a:ext cx="2094976" cy="2485403"/>
          </a:xfrm>
          <a:prstGeom prst="rect">
            <a:avLst/>
          </a:prstGeom>
          <a:solidFill>
            <a:srgbClr val="1d3557"/>
          </a:solidFill>
        </p:spPr>
      </p:sp>
      <p:pic>
        <p:nvPicPr>
          <p:cNvPr id="4" name="Object 3" descr="preencoded.png">    </p:cNvPr>
          <p:cNvPicPr>
            <a:picLocks noChangeAspect="1"/>
          </p:cNvPicPr>
          <p:nvPr/>
        </p:nvPicPr>
        <p:blipFill>
          <a:blip r:embed="rId1"/>
          <a:srcRect l="21877" r="21877" t="0" b="0"/>
          <a:stretch/>
        </p:blipFill>
        <p:spPr>
          <a:xfrm>
            <a:off x="476131" y="1656936"/>
            <a:ext cx="2094976" cy="2485403"/>
          </a:xfrm>
          <a:prstGeom prst="rect">
            <a:avLst/>
          </a:prstGeom>
        </p:spPr>
      </p:pic>
      <p:sp>
        <p:nvSpPr>
          <p:cNvPr id="5" name="Object 4"/>
          <p:cNvSpPr/>
          <p:nvPr/>
        </p:nvSpPr>
        <p:spPr>
          <a:xfrm>
            <a:off x="371382" y="4274465"/>
            <a:ext cx="2304474" cy="488510"/>
          </a:xfrm>
          <a:prstGeom prst="rect">
            <a:avLst/>
          </a:prstGeom>
          <a:noFill/>
        </p:spPr>
        <p:txBody>
          <a:bodyPr wrap="square" rtlCol="0" anchor="t" bIns="0" lIns="0" rIns="0" tIns="0"/>
          <a:lstStyle/>
          <a:p>
            <a:pPr algn="ctr">
              <a:lnSpc>
                <a:spcPts val="1925"/>
              </a:lnSpc>
              <a:buNone/>
            </a:pPr>
            <a:r>
              <a:rPr lang="en-US" sz="1620" spc="32" kern="0" dirty="0" smtClean="0">
                <a:solidFill>
                  <a:srgbClr val="ffffff">
                    <a:alpha val="90000"/>
                  </a:srgbClr>
                </a:solidFill>
                <a:latin typeface="Source Sans Pro" pitchFamily="34" charset="0"/>
                <a:ea typeface="Source Sans Pro" pitchFamily="34" charset="-122"/>
                <a:cs typeface="Source Sans Pro" pitchFamily="34" charset="-120"/>
              </a:rPr>
              <a:t>Distribution of Sentiment Labels</a:t>
            </a:r>
            <a:endParaRPr lang="en-US" dirty="0"/>
          </a:p>
        </p:txBody>
      </p:sp>
      <p:sp>
        <p:nvSpPr>
          <p:cNvPr id="6" name="Object 5"/>
          <p:cNvSpPr/>
          <p:nvPr/>
        </p:nvSpPr>
        <p:spPr>
          <a:xfrm>
            <a:off x="371382" y="4843204"/>
            <a:ext cx="2304474" cy="1583135"/>
          </a:xfrm>
          <a:prstGeom prst="rect">
            <a:avLst/>
          </a:prstGeom>
          <a:noFill/>
        </p:spPr>
        <p:txBody>
          <a:bodyPr wrap="square" rtlCol="0" anchor="t" bIns="0" lIns="0" rIns="0" tIns="0"/>
          <a:lstStyle/>
          <a:p>
            <a:pPr algn="ctr">
              <a:lnSpc>
                <a:spcPts val="1782"/>
              </a:lnSpc>
              <a:spcBef>
                <a:spcPts val="620"/>
              </a:spcBef>
              <a:buNone/>
            </a:pPr>
            <a:r>
              <a:rPr lang="en-US" sz="1350" spc="27" kern="0" dirty="0" smtClean="0">
                <a:solidFill>
                  <a:srgbClr val="ffffff">
                    <a:alpha val="80000"/>
                  </a:srgbClr>
                </a:solidFill>
                <a:latin typeface="Source Sans Pro" pitchFamily="34" charset="0"/>
                <a:ea typeface="Source Sans Pro" pitchFamily="34" charset="-122"/>
                <a:cs typeface="Source Sans Pro" pitchFamily="34" charset="-120"/>
              </a:rPr>
              <a:t>A bar chart showing the distribution of sentiment labels, with negative sentiment being the most frequent, followed by positive, neutral, and irrelevant.</a:t>
            </a:r>
            <a:endParaRPr lang="en-US" dirty="0"/>
          </a:p>
        </p:txBody>
      </p:sp>
      <p:sp>
        <p:nvSpPr>
          <p:cNvPr id="7" name="Object 6"/>
          <p:cNvSpPr/>
          <p:nvPr/>
        </p:nvSpPr>
        <p:spPr>
          <a:xfrm>
            <a:off x="2761559" y="1656936"/>
            <a:ext cx="2094976" cy="2485403"/>
          </a:xfrm>
          <a:prstGeom prst="rect">
            <a:avLst/>
          </a:prstGeom>
          <a:solidFill>
            <a:srgbClr val="1d3557"/>
          </a:solidFill>
        </p:spPr>
      </p:sp>
      <p:pic>
        <p:nvPicPr>
          <p:cNvPr id="8" name="Object 7" descr="preencoded.png">    </p:cNvPr>
          <p:cNvPicPr>
            <a:picLocks noChangeAspect="1"/>
          </p:cNvPicPr>
          <p:nvPr/>
        </p:nvPicPr>
        <p:blipFill>
          <a:blip r:embed="rId2"/>
          <a:srcRect l="19971" r="19971" t="0" b="0"/>
          <a:stretch/>
        </p:blipFill>
        <p:spPr>
          <a:xfrm>
            <a:off x="2761559" y="1656936"/>
            <a:ext cx="2094976" cy="2485403"/>
          </a:xfrm>
          <a:prstGeom prst="rect">
            <a:avLst/>
          </a:prstGeom>
        </p:spPr>
      </p:pic>
      <p:sp>
        <p:nvSpPr>
          <p:cNvPr id="9" name="Object 8"/>
          <p:cNvSpPr/>
          <p:nvPr/>
        </p:nvSpPr>
        <p:spPr>
          <a:xfrm>
            <a:off x="2656811" y="4274465"/>
            <a:ext cx="2304474" cy="488510"/>
          </a:xfrm>
          <a:prstGeom prst="rect">
            <a:avLst/>
          </a:prstGeom>
          <a:noFill/>
        </p:spPr>
        <p:txBody>
          <a:bodyPr wrap="square" rtlCol="0" anchor="t" bIns="0" lIns="0" rIns="0" tIns="0"/>
          <a:lstStyle/>
          <a:p>
            <a:pPr algn="ctr">
              <a:lnSpc>
                <a:spcPts val="1925"/>
              </a:lnSpc>
              <a:buNone/>
            </a:pPr>
            <a:r>
              <a:rPr lang="en-US" sz="1620" spc="32" kern="0" dirty="0" smtClean="0">
                <a:solidFill>
                  <a:srgbClr val="ffffff">
                    <a:alpha val="90000"/>
                  </a:srgbClr>
                </a:solidFill>
                <a:latin typeface="Source Sans Pro" pitchFamily="34" charset="0"/>
                <a:ea typeface="Source Sans Pro" pitchFamily="34" charset="-122"/>
                <a:cs typeface="Source Sans Pro" pitchFamily="34" charset="-120"/>
              </a:rPr>
              <a:t>Top 10 Companies by Tweet Volume</a:t>
            </a:r>
            <a:endParaRPr lang="en-US" dirty="0"/>
          </a:p>
        </p:txBody>
      </p:sp>
      <p:sp>
        <p:nvSpPr>
          <p:cNvPr id="10" name="Object 9"/>
          <p:cNvSpPr/>
          <p:nvPr/>
        </p:nvSpPr>
        <p:spPr>
          <a:xfrm>
            <a:off x="2656811" y="4843204"/>
            <a:ext cx="2304474" cy="1356973"/>
          </a:xfrm>
          <a:prstGeom prst="rect">
            <a:avLst/>
          </a:prstGeom>
          <a:noFill/>
        </p:spPr>
        <p:txBody>
          <a:bodyPr wrap="square" rtlCol="0" anchor="t" bIns="0" lIns="0" rIns="0" tIns="0"/>
          <a:lstStyle/>
          <a:p>
            <a:pPr algn="ctr">
              <a:lnSpc>
                <a:spcPts val="1782"/>
              </a:lnSpc>
              <a:spcBef>
                <a:spcPts val="620"/>
              </a:spcBef>
              <a:buNone/>
            </a:pPr>
            <a:r>
              <a:rPr lang="en-US" sz="1350" spc="27" kern="0" dirty="0" smtClean="0">
                <a:solidFill>
                  <a:srgbClr val="ffffff">
                    <a:alpha val="80000"/>
                  </a:srgbClr>
                </a:solidFill>
                <a:latin typeface="Source Sans Pro" pitchFamily="34" charset="0"/>
                <a:ea typeface="Source Sans Pro" pitchFamily="34" charset="-122"/>
                <a:cs typeface="Source Sans Pro" pitchFamily="34" charset="-120"/>
              </a:rPr>
              <a:t>A horizontal bar chart displaying the top 10 companies with the highest number of tweets, with MaddenNFL having the highest volume.</a:t>
            </a:r>
            <a:endParaRPr lang="en-US" dirty="0"/>
          </a:p>
        </p:txBody>
      </p:sp>
      <p:sp>
        <p:nvSpPr>
          <p:cNvPr id="11" name="Object 10"/>
          <p:cNvSpPr/>
          <p:nvPr/>
        </p:nvSpPr>
        <p:spPr>
          <a:xfrm>
            <a:off x="5046988" y="1656936"/>
            <a:ext cx="2094976" cy="2485403"/>
          </a:xfrm>
          <a:prstGeom prst="rect">
            <a:avLst/>
          </a:prstGeom>
          <a:solidFill>
            <a:srgbClr val="ffffff"/>
          </a:solidFill>
        </p:spPr>
      </p:sp>
      <p:pic>
        <p:nvPicPr>
          <p:cNvPr id="12" name="Object 11" descr="preencoded.png">    </p:cNvPr>
          <p:cNvPicPr>
            <a:picLocks noChangeAspect="1"/>
          </p:cNvPicPr>
          <p:nvPr/>
        </p:nvPicPr>
        <p:blipFill>
          <a:blip r:embed="rId3"/>
          <a:srcRect l="27853" r="27853" t="0" b="0"/>
          <a:stretch/>
        </p:blipFill>
        <p:spPr>
          <a:xfrm>
            <a:off x="5046988" y="1656936"/>
            <a:ext cx="2094976" cy="2485403"/>
          </a:xfrm>
          <a:prstGeom prst="rect">
            <a:avLst/>
          </a:prstGeom>
        </p:spPr>
      </p:pic>
      <p:sp>
        <p:nvSpPr>
          <p:cNvPr id="13" name="Object 12"/>
          <p:cNvSpPr/>
          <p:nvPr/>
        </p:nvSpPr>
        <p:spPr>
          <a:xfrm>
            <a:off x="4942239" y="4274465"/>
            <a:ext cx="2304474" cy="488510"/>
          </a:xfrm>
          <a:prstGeom prst="rect">
            <a:avLst/>
          </a:prstGeom>
          <a:noFill/>
        </p:spPr>
        <p:txBody>
          <a:bodyPr wrap="square" rtlCol="0" anchor="t" bIns="0" lIns="0" rIns="0" tIns="0"/>
          <a:lstStyle/>
          <a:p>
            <a:pPr algn="ctr">
              <a:lnSpc>
                <a:spcPts val="1925"/>
              </a:lnSpc>
              <a:buNone/>
            </a:pPr>
            <a:r>
              <a:rPr lang="en-US" sz="1620" spc="32" kern="0" dirty="0" smtClean="0">
                <a:solidFill>
                  <a:srgbClr val="ffffff">
                    <a:alpha val="90000"/>
                  </a:srgbClr>
                </a:solidFill>
                <a:latin typeface="Source Sans Pro" pitchFamily="34" charset="0"/>
                <a:ea typeface="Source Sans Pro" pitchFamily="34" charset="-122"/>
                <a:cs typeface="Source Sans Pro" pitchFamily="34" charset="-120"/>
              </a:rPr>
              <a:t>Distribution of Tweet Lengths</a:t>
            </a:r>
            <a:endParaRPr lang="en-US" dirty="0"/>
          </a:p>
        </p:txBody>
      </p:sp>
      <p:sp>
        <p:nvSpPr>
          <p:cNvPr id="14" name="Object 13"/>
          <p:cNvSpPr/>
          <p:nvPr/>
        </p:nvSpPr>
        <p:spPr>
          <a:xfrm>
            <a:off x="4942239" y="4843204"/>
            <a:ext cx="2304474" cy="1356973"/>
          </a:xfrm>
          <a:prstGeom prst="rect">
            <a:avLst/>
          </a:prstGeom>
          <a:noFill/>
        </p:spPr>
        <p:txBody>
          <a:bodyPr wrap="square" rtlCol="0" anchor="t" bIns="0" lIns="0" rIns="0" tIns="0"/>
          <a:lstStyle/>
          <a:p>
            <a:pPr algn="ctr">
              <a:lnSpc>
                <a:spcPts val="1782"/>
              </a:lnSpc>
              <a:spcBef>
                <a:spcPts val="620"/>
              </a:spcBef>
              <a:buNone/>
            </a:pPr>
            <a:r>
              <a:rPr lang="en-US" sz="1350" spc="27" kern="0" dirty="0" smtClean="0">
                <a:solidFill>
                  <a:srgbClr val="ffffff">
                    <a:alpha val="80000"/>
                  </a:srgbClr>
                </a:solidFill>
                <a:latin typeface="Source Sans Pro" pitchFamily="34" charset="0"/>
                <a:ea typeface="Source Sans Pro" pitchFamily="34" charset="-122"/>
                <a:cs typeface="Source Sans Pro" pitchFamily="34" charset="-120"/>
              </a:rPr>
              <a:t>A histogram showing the distribution of tweet lengths, with most tweets being relatively short, between 0 to 200 characters.</a:t>
            </a:r>
            <a:endParaRPr lang="en-US" dirty="0"/>
          </a:p>
        </p:txBody>
      </p:sp>
      <p:sp>
        <p:nvSpPr>
          <p:cNvPr id="15" name="Object 14"/>
          <p:cNvSpPr/>
          <p:nvPr/>
        </p:nvSpPr>
        <p:spPr>
          <a:xfrm>
            <a:off x="7332416" y="1656936"/>
            <a:ext cx="2094976" cy="2485403"/>
          </a:xfrm>
          <a:prstGeom prst="rect">
            <a:avLst/>
          </a:prstGeom>
          <a:solidFill>
            <a:srgbClr val="1d3557"/>
          </a:solidFill>
        </p:spPr>
      </p:sp>
      <p:pic>
        <p:nvPicPr>
          <p:cNvPr id="16" name="Object 15" descr="preencoded.png">    </p:cNvPr>
          <p:cNvPicPr>
            <a:picLocks noChangeAspect="1"/>
          </p:cNvPicPr>
          <p:nvPr/>
        </p:nvPicPr>
        <p:blipFill>
          <a:blip r:embed="rId4"/>
          <a:srcRect l="19971" r="19971" t="0" b="0"/>
          <a:stretch/>
        </p:blipFill>
        <p:spPr>
          <a:xfrm>
            <a:off x="7332416" y="1656936"/>
            <a:ext cx="2094976" cy="2485403"/>
          </a:xfrm>
          <a:prstGeom prst="rect">
            <a:avLst/>
          </a:prstGeom>
        </p:spPr>
      </p:pic>
      <p:sp>
        <p:nvSpPr>
          <p:cNvPr id="17" name="Object 16"/>
          <p:cNvSpPr/>
          <p:nvPr/>
        </p:nvSpPr>
        <p:spPr>
          <a:xfrm>
            <a:off x="7227668" y="4274465"/>
            <a:ext cx="2304474" cy="488510"/>
          </a:xfrm>
          <a:prstGeom prst="rect">
            <a:avLst/>
          </a:prstGeom>
          <a:noFill/>
        </p:spPr>
        <p:txBody>
          <a:bodyPr wrap="square" rtlCol="0" anchor="t" bIns="0" lIns="0" rIns="0" tIns="0"/>
          <a:lstStyle/>
          <a:p>
            <a:pPr algn="ctr">
              <a:lnSpc>
                <a:spcPts val="1925"/>
              </a:lnSpc>
              <a:buNone/>
            </a:pPr>
            <a:r>
              <a:rPr lang="en-US" sz="1620" spc="32" kern="0" dirty="0" smtClean="0">
                <a:solidFill>
                  <a:srgbClr val="ffffff">
                    <a:alpha val="90000"/>
                  </a:srgbClr>
                </a:solidFill>
                <a:latin typeface="Source Sans Pro" pitchFamily="34" charset="0"/>
                <a:ea typeface="Source Sans Pro" pitchFamily="34" charset="-122"/>
                <a:cs typeface="Source Sans Pro" pitchFamily="34" charset="-120"/>
              </a:rPr>
              <a:t>Distribution of Tweets per Company</a:t>
            </a:r>
            <a:endParaRPr lang="en-US" dirty="0"/>
          </a:p>
        </p:txBody>
      </p:sp>
      <p:sp>
        <p:nvSpPr>
          <p:cNvPr id="18" name="Object 17"/>
          <p:cNvSpPr/>
          <p:nvPr/>
        </p:nvSpPr>
        <p:spPr>
          <a:xfrm>
            <a:off x="7227668" y="4843204"/>
            <a:ext cx="2304474" cy="1583135"/>
          </a:xfrm>
          <a:prstGeom prst="rect">
            <a:avLst/>
          </a:prstGeom>
          <a:noFill/>
        </p:spPr>
        <p:txBody>
          <a:bodyPr wrap="square" rtlCol="0" anchor="t" bIns="0" lIns="0" rIns="0" tIns="0"/>
          <a:lstStyle/>
          <a:p>
            <a:pPr algn="ctr">
              <a:lnSpc>
                <a:spcPts val="1782"/>
              </a:lnSpc>
              <a:spcBef>
                <a:spcPts val="620"/>
              </a:spcBef>
              <a:buNone/>
            </a:pPr>
            <a:r>
              <a:rPr lang="en-US" sz="1350" spc="27" kern="0" dirty="0" smtClean="0">
                <a:solidFill>
                  <a:srgbClr val="ffffff">
                    <a:alpha val="80000"/>
                  </a:srgbClr>
                </a:solidFill>
                <a:latin typeface="Source Sans Pro" pitchFamily="34" charset="0"/>
                <a:ea typeface="Source Sans Pro" pitchFamily="34" charset="-122"/>
                <a:cs typeface="Source Sans Pro" pitchFamily="34" charset="-120"/>
              </a:rPr>
              <a:t>A bar chart depicting the number of tweets per company, with most companies having around 2240 to 2380 tweets, showing a consistent distribution.</a:t>
            </a:r>
            <a:endParaRPr lang="en-US" dirty="0"/>
          </a:p>
        </p:txBody>
      </p:sp>
      <p:sp>
        <p:nvSpPr>
          <p:cNvPr id="19" name="Object 18"/>
          <p:cNvSpPr/>
          <p:nvPr/>
        </p:nvSpPr>
        <p:spPr>
          <a:xfrm>
            <a:off x="9617845" y="1656936"/>
            <a:ext cx="2094976" cy="2485403"/>
          </a:xfrm>
          <a:prstGeom prst="rect">
            <a:avLst/>
          </a:prstGeom>
          <a:solidFill>
            <a:srgbClr val="ffffff"/>
          </a:solidFill>
        </p:spPr>
      </p:sp>
      <p:pic>
        <p:nvPicPr>
          <p:cNvPr id="20" name="Object 19" descr="preencoded.png">    </p:cNvPr>
          <p:cNvPicPr>
            <a:picLocks noChangeAspect="1"/>
          </p:cNvPicPr>
          <p:nvPr/>
        </p:nvPicPr>
        <p:blipFill>
          <a:blip r:embed="rId5"/>
          <a:srcRect l="24064" r="24064" t="0" b="0"/>
          <a:stretch/>
        </p:blipFill>
        <p:spPr>
          <a:xfrm>
            <a:off x="9617845" y="1656936"/>
            <a:ext cx="2094976" cy="2485403"/>
          </a:xfrm>
          <a:prstGeom prst="rect">
            <a:avLst/>
          </a:prstGeom>
        </p:spPr>
      </p:pic>
      <p:sp>
        <p:nvSpPr>
          <p:cNvPr id="21" name="Object 20"/>
          <p:cNvSpPr/>
          <p:nvPr/>
        </p:nvSpPr>
        <p:spPr>
          <a:xfrm>
            <a:off x="9513096" y="4274465"/>
            <a:ext cx="2304474" cy="488510"/>
          </a:xfrm>
          <a:prstGeom prst="rect">
            <a:avLst/>
          </a:prstGeom>
          <a:noFill/>
        </p:spPr>
        <p:txBody>
          <a:bodyPr wrap="square" rtlCol="0" anchor="t" bIns="0" lIns="0" rIns="0" tIns="0"/>
          <a:lstStyle/>
          <a:p>
            <a:pPr algn="ctr">
              <a:lnSpc>
                <a:spcPts val="1925"/>
              </a:lnSpc>
              <a:buNone/>
            </a:pPr>
            <a:r>
              <a:rPr lang="en-US" sz="1620" spc="32" kern="0" dirty="0" smtClean="0">
                <a:solidFill>
                  <a:srgbClr val="ffffff">
                    <a:alpha val="90000"/>
                  </a:srgbClr>
                </a:solidFill>
                <a:latin typeface="Source Sans Pro" pitchFamily="34" charset="0"/>
                <a:ea typeface="Source Sans Pro" pitchFamily="34" charset="-122"/>
                <a:cs typeface="Source Sans Pro" pitchFamily="34" charset="-120"/>
              </a:rPr>
              <a:t>Word Cloud Visualization</a:t>
            </a:r>
            <a:endParaRPr lang="en-US" dirty="0"/>
          </a:p>
        </p:txBody>
      </p:sp>
      <p:sp>
        <p:nvSpPr>
          <p:cNvPr id="22" name="Object 21"/>
          <p:cNvSpPr/>
          <p:nvPr/>
        </p:nvSpPr>
        <p:spPr>
          <a:xfrm>
            <a:off x="9513096" y="4843204"/>
            <a:ext cx="2304474" cy="1583135"/>
          </a:xfrm>
          <a:prstGeom prst="rect">
            <a:avLst/>
          </a:prstGeom>
          <a:noFill/>
        </p:spPr>
        <p:txBody>
          <a:bodyPr wrap="square" rtlCol="0" anchor="t" bIns="0" lIns="0" rIns="0" tIns="0"/>
          <a:lstStyle/>
          <a:p>
            <a:pPr algn="ctr">
              <a:lnSpc>
                <a:spcPts val="1782"/>
              </a:lnSpc>
              <a:spcBef>
                <a:spcPts val="620"/>
              </a:spcBef>
              <a:buNone/>
            </a:pPr>
            <a:r>
              <a:rPr lang="en-US" sz="1350" spc="27" kern="0" dirty="0" smtClean="0">
                <a:solidFill>
                  <a:srgbClr val="ffffff">
                    <a:alpha val="80000"/>
                  </a:srgbClr>
                </a:solidFill>
                <a:latin typeface="Source Sans Pro" pitchFamily="34" charset="0"/>
                <a:ea typeface="Source Sans Pro" pitchFamily="34" charset="-122"/>
                <a:cs typeface="Source Sans Pro" pitchFamily="34" charset="-120"/>
              </a:rPr>
              <a:t>A word cloud visualization highlighting the most frequent words in the dataset, including "game", "twitter", "play", "love", and company names like "Facebook" and "Verizon".</a:t>
            </a:r>
            <a:endParaRPr lang="en-US" dirty="0"/>
          </a:p>
        </p:txBody>
      </p:sp>
    </p:spTree>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76131"/>
            <a:ext cx="7459385" cy="2904399"/>
          </a:xfrm>
          <a:prstGeom prst="rect">
            <a:avLst/>
          </a:prstGeom>
          <a:solidFill>
            <a:srgbClr val="ffffff"/>
          </a:solidFill>
        </p:spPr>
      </p:sp>
      <p:pic>
        <p:nvPicPr>
          <p:cNvPr id="3" name="Object 2" descr="preencoded.png">    </p:cNvPr>
          <p:cNvPicPr>
            <a:picLocks noChangeAspect="1"/>
          </p:cNvPicPr>
          <p:nvPr/>
        </p:nvPicPr>
        <p:blipFill>
          <a:blip r:embed="rId1"/>
          <a:srcRect l="-9331" r="-9331" t="5145" b="5145"/>
          <a:stretch/>
        </p:blipFill>
        <p:spPr>
          <a:xfrm>
            <a:off x="476131" y="476131"/>
            <a:ext cx="7459385" cy="2904399"/>
          </a:xfrm>
          <a:prstGeom prst="rect">
            <a:avLst/>
          </a:prstGeom>
        </p:spPr>
      </p:pic>
      <p:sp>
        <p:nvSpPr>
          <p:cNvPr id="4" name="Object 3"/>
          <p:cNvSpPr/>
          <p:nvPr/>
        </p:nvSpPr>
        <p:spPr>
          <a:xfrm>
            <a:off x="8030742" y="476131"/>
            <a:ext cx="3682079" cy="2904399"/>
          </a:xfrm>
          <a:prstGeom prst="rect">
            <a:avLst/>
          </a:prstGeom>
          <a:solidFill>
            <a:srgbClr val="466aad"/>
          </a:solidFill>
        </p:spPr>
      </p:sp>
      <p:pic>
        <p:nvPicPr>
          <p:cNvPr id="5" name="Object 4" descr="preencoded.png">    </p:cNvPr>
          <p:cNvPicPr>
            <a:picLocks noChangeAspect="1"/>
          </p:cNvPicPr>
          <p:nvPr/>
        </p:nvPicPr>
        <p:blipFill>
          <a:blip r:embed="rId2"/>
          <a:srcRect l="5186" r="5186" t="0" b="0"/>
          <a:stretch/>
        </p:blipFill>
        <p:spPr>
          <a:xfrm>
            <a:off x="8030742" y="476131"/>
            <a:ext cx="3682079" cy="2904399"/>
          </a:xfrm>
          <a:prstGeom prst="rect">
            <a:avLst/>
          </a:prstGeom>
        </p:spPr>
      </p:pic>
      <p:sp>
        <p:nvSpPr>
          <p:cNvPr id="6" name="Object 5"/>
          <p:cNvSpPr/>
          <p:nvPr/>
        </p:nvSpPr>
        <p:spPr>
          <a:xfrm>
            <a:off x="476131" y="3475756"/>
            <a:ext cx="3682079" cy="2904399"/>
          </a:xfrm>
          <a:prstGeom prst="rect">
            <a:avLst/>
          </a:prstGeom>
          <a:solidFill>
            <a:srgbClr val="ffffff"/>
          </a:solidFill>
        </p:spPr>
      </p:sp>
      <p:pic>
        <p:nvPicPr>
          <p:cNvPr id="7" name="Object 6" descr="preencoded.png">    </p:cNvPr>
          <p:cNvPicPr>
            <a:picLocks noChangeAspect="1"/>
          </p:cNvPicPr>
          <p:nvPr/>
        </p:nvPicPr>
        <p:blipFill>
          <a:blip r:embed="rId3"/>
          <a:srcRect l="11140" r="11140" t="0" b="0"/>
          <a:stretch/>
        </p:blipFill>
        <p:spPr>
          <a:xfrm>
            <a:off x="476131" y="3475756"/>
            <a:ext cx="3682079" cy="2904399"/>
          </a:xfrm>
          <a:prstGeom prst="rect">
            <a:avLst/>
          </a:prstGeom>
        </p:spPr>
      </p:pic>
      <p:sp>
        <p:nvSpPr>
          <p:cNvPr id="8" name="Object 7"/>
          <p:cNvSpPr/>
          <p:nvPr/>
        </p:nvSpPr>
        <p:spPr>
          <a:xfrm>
            <a:off x="4253436" y="3475756"/>
            <a:ext cx="3682079" cy="2904399"/>
          </a:xfrm>
          <a:prstGeom prst="rect">
            <a:avLst/>
          </a:prstGeom>
          <a:solidFill>
            <a:srgbClr val="fefefe"/>
          </a:solidFill>
        </p:spPr>
      </p:sp>
      <p:pic>
        <p:nvPicPr>
          <p:cNvPr id="9" name="Object 8" descr="preencoded.png">    </p:cNvPr>
          <p:cNvPicPr>
            <a:picLocks noChangeAspect="1"/>
          </p:cNvPicPr>
          <p:nvPr/>
        </p:nvPicPr>
        <p:blipFill>
          <a:blip r:embed="rId4"/>
          <a:srcRect l="6295" r="6295" t="0" b="0"/>
          <a:stretch/>
        </p:blipFill>
        <p:spPr>
          <a:xfrm>
            <a:off x="4253436" y="3475756"/>
            <a:ext cx="3682079" cy="2904399"/>
          </a:xfrm>
          <a:prstGeom prst="rect">
            <a:avLst/>
          </a:prstGeom>
        </p:spPr>
      </p:pic>
      <p:sp>
        <p:nvSpPr>
          <p:cNvPr id="10" name="Object 9"/>
          <p:cNvSpPr/>
          <p:nvPr/>
        </p:nvSpPr>
        <p:spPr>
          <a:xfrm>
            <a:off x="8030742" y="3475756"/>
            <a:ext cx="3682079" cy="2904399"/>
          </a:xfrm>
          <a:prstGeom prst="rect">
            <a:avLst/>
          </a:prstGeom>
          <a:solidFill>
            <a:srgbClr val="fdfdfd"/>
          </a:solidFill>
        </p:spPr>
      </p:sp>
      <p:pic>
        <p:nvPicPr>
          <p:cNvPr id="11" name="Object 10" descr="preencoded.png">    </p:cNvPr>
          <p:cNvPicPr>
            <a:picLocks noChangeAspect="1"/>
          </p:cNvPicPr>
          <p:nvPr/>
        </p:nvPicPr>
        <p:blipFill>
          <a:blip r:embed="rId5"/>
          <a:srcRect l="4892" r="4892" t="0" b="0"/>
          <a:stretch/>
        </p:blipFill>
        <p:spPr>
          <a:xfrm>
            <a:off x="8030742" y="3475756"/>
            <a:ext cx="3682079" cy="2904399"/>
          </a:xfrm>
          <a:prstGeom prst="rect">
            <a:avLst/>
          </a:prstGeom>
        </p:spPr>
      </p:pic>
    </p:spTree>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419590"/>
            <a:ext cx="12188952" cy="541599"/>
          </a:xfrm>
          <a:prstGeom prst="rect">
            <a:avLst/>
          </a:prstGeom>
          <a:noFill/>
        </p:spPr>
        <p:txBody>
          <a:bodyPr wrap="square" rtlCol="0" anchor="t" bIns="0" lIns="0" rIns="0" tIns="0"/>
          <a:lstStyle/>
          <a:p>
            <a:pPr algn="ctr">
              <a:lnSpc>
                <a:spcPts val="4266"/>
              </a:lnSpc>
              <a:buNone/>
            </a:pPr>
            <a:r>
              <a:rPr lang="en-US" b="1" sz="4688" spc="47" kern="0" dirty="0" smtClean="0">
                <a:solidFill>
                  <a:srgbClr val="000000">
                    <a:alpha val="80000"/>
                  </a:srgbClr>
                </a:solidFill>
                <a:latin typeface="Bebas Neue" pitchFamily="34" charset="0"/>
                <a:ea typeface="Bebas Neue" pitchFamily="34" charset="-122"/>
                <a:cs typeface="Bebas Neue" pitchFamily="34" charset="-120"/>
              </a:rPr>
              <a:t>Data Pre-processing</a:t>
            </a:r>
            <a:endParaRPr lang="en-US" dirty="0"/>
          </a:p>
        </p:txBody>
      </p:sp>
      <p:pic>
        <p:nvPicPr>
          <p:cNvPr id="3" name="Object 2"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76129" y="2818696"/>
            <a:ext cx="2961534" cy="1190327"/>
          </a:xfrm>
          <a:prstGeom prst="rect">
            <a:avLst/>
          </a:prstGeom>
        </p:spPr>
      </p:pic>
      <p:sp>
        <p:nvSpPr>
          <p:cNvPr id="4" name="Object 3"/>
          <p:cNvSpPr/>
          <p:nvPr/>
        </p:nvSpPr>
        <p:spPr>
          <a:xfrm>
            <a:off x="552312" y="3291731"/>
            <a:ext cx="2513971" cy="232114"/>
          </a:xfrm>
          <a:prstGeom prst="rect">
            <a:avLst/>
          </a:prstGeom>
          <a:noFill/>
        </p:spPr>
        <p:txBody>
          <a:bodyPr wrap="square" rtlCol="0" anchor="t" bIns="0" lIns="0" rIns="0" tIns="0"/>
          <a:lstStyle/>
          <a:p>
            <a:pPr algn="ctr">
              <a:lnSpc>
                <a:spcPts val="1829"/>
              </a:lnSpc>
              <a:buNone/>
            </a:pPr>
            <a:r>
              <a:rPr lang="en-US" sz="1539" spc="31" kern="0" dirty="0" smtClean="0">
                <a:solidFill>
                  <a:srgbClr val="000000">
                    <a:alpha val="80000"/>
                  </a:srgbClr>
                </a:solidFill>
                <a:latin typeface="Source Sans Pro" pitchFamily="34" charset="0"/>
                <a:ea typeface="Source Sans Pro" pitchFamily="34" charset="-122"/>
                <a:cs typeface="Source Sans Pro" pitchFamily="34" charset="-120"/>
              </a:rPr>
              <a:t>Handle Missing Values</a:t>
            </a:r>
            <a:endParaRPr lang="en-US" dirty="0"/>
          </a:p>
        </p:txBody>
      </p:sp>
      <p:sp>
        <p:nvSpPr>
          <p:cNvPr id="5" name="Object 4"/>
          <p:cNvSpPr/>
          <p:nvPr/>
        </p:nvSpPr>
        <p:spPr>
          <a:xfrm>
            <a:off x="761810" y="2028556"/>
            <a:ext cx="2513971" cy="644562"/>
          </a:xfrm>
          <a:prstGeom prst="rect">
            <a:avLst/>
          </a:prstGeom>
          <a:noFill/>
        </p:spPr>
        <p:txBody>
          <a:bodyPr wrap="square" rtlCol="0" anchor="t" bIns="0" lIns="0" rIns="0" tIns="0"/>
          <a:lstStyle/>
          <a:p>
            <a:pPr algn="l">
              <a:lnSpc>
                <a:spcPts val="1693"/>
              </a:lnSpc>
              <a:buNone/>
            </a:pPr>
            <a:r>
              <a:rPr lang="en-US" sz="1283" spc="26" kern="0" dirty="0" smtClean="0">
                <a:solidFill>
                  <a:srgbClr val="000000">
                    <a:alpha val="80000"/>
                  </a:srgbClr>
                </a:solidFill>
                <a:latin typeface="Source Sans Pro" pitchFamily="34" charset="0"/>
                <a:ea typeface="Source Sans Pro" pitchFamily="34" charset="-122"/>
                <a:cs typeface="Source Sans Pro" pitchFamily="34" charset="-120"/>
              </a:rPr>
              <a:t>Remove tweets with missing text data to avoid potential errors or bias.</a:t>
            </a:r>
            <a:endParaRPr lang="en-US" dirty="0"/>
          </a:p>
        </p:txBody>
      </p:sp>
      <p:pic>
        <p:nvPicPr>
          <p:cNvPr id="6" name="Object 5"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37691" y="2818696"/>
            <a:ext cx="2961534" cy="1190327"/>
          </a:xfrm>
          <a:prstGeom prst="rect">
            <a:avLst/>
          </a:prstGeom>
        </p:spPr>
      </p:pic>
      <p:sp>
        <p:nvSpPr>
          <p:cNvPr id="7" name="Object 6"/>
          <p:cNvSpPr/>
          <p:nvPr/>
        </p:nvSpPr>
        <p:spPr>
          <a:xfrm>
            <a:off x="3613834" y="3291731"/>
            <a:ext cx="2199725" cy="232114"/>
          </a:xfrm>
          <a:prstGeom prst="rect">
            <a:avLst/>
          </a:prstGeom>
          <a:noFill/>
        </p:spPr>
        <p:txBody>
          <a:bodyPr wrap="square" rtlCol="0" anchor="t" bIns="0" lIns="0" rIns="0" tIns="0"/>
          <a:lstStyle/>
          <a:p>
            <a:pPr algn="ctr">
              <a:lnSpc>
                <a:spcPts val="1829"/>
              </a:lnSpc>
              <a:buNone/>
            </a:pPr>
            <a:r>
              <a:rPr lang="en-US" sz="1539" spc="31" kern="0" dirty="0" smtClean="0">
                <a:solidFill>
                  <a:srgbClr val="000000">
                    <a:alpha val="80000"/>
                  </a:srgbClr>
                </a:solidFill>
                <a:latin typeface="Source Sans Pro" pitchFamily="34" charset="0"/>
                <a:ea typeface="Source Sans Pro" pitchFamily="34" charset="-122"/>
                <a:cs typeface="Source Sans Pro" pitchFamily="34" charset="-120"/>
              </a:rPr>
              <a:t>Lowercase Letters</a:t>
            </a:r>
            <a:endParaRPr lang="en-US" dirty="0"/>
          </a:p>
        </p:txBody>
      </p:sp>
      <p:sp>
        <p:nvSpPr>
          <p:cNvPr id="8" name="Object 7"/>
          <p:cNvSpPr/>
          <p:nvPr/>
        </p:nvSpPr>
        <p:spPr>
          <a:xfrm>
            <a:off x="3523369" y="2028556"/>
            <a:ext cx="2513971" cy="644562"/>
          </a:xfrm>
          <a:prstGeom prst="rect">
            <a:avLst/>
          </a:prstGeom>
          <a:noFill/>
        </p:spPr>
        <p:txBody>
          <a:bodyPr wrap="square" rtlCol="0" anchor="t" bIns="0" lIns="0" rIns="0" tIns="0"/>
          <a:lstStyle/>
          <a:p>
            <a:pPr algn="l">
              <a:lnSpc>
                <a:spcPts val="1693"/>
              </a:lnSpc>
              <a:buNone/>
            </a:pPr>
            <a:r>
              <a:rPr lang="en-US" sz="1283" spc="26" kern="0" dirty="0" smtClean="0">
                <a:solidFill>
                  <a:srgbClr val="000000">
                    <a:alpha val="80000"/>
                  </a:srgbClr>
                </a:solidFill>
                <a:latin typeface="Source Sans Pro" pitchFamily="34" charset="0"/>
                <a:ea typeface="Source Sans Pro" pitchFamily="34" charset="-122"/>
                <a:cs typeface="Source Sans Pro" pitchFamily="34" charset="-120"/>
              </a:rPr>
              <a:t>Convert all text to lowercase to ensure uniformity and reduce variability.</a:t>
            </a:r>
            <a:endParaRPr lang="en-US" dirty="0"/>
          </a:p>
        </p:txBody>
      </p:sp>
      <p:pic>
        <p:nvPicPr>
          <p:cNvPr id="9" name="Object 8"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99253" y="2818696"/>
            <a:ext cx="2961534" cy="1190327"/>
          </a:xfrm>
          <a:prstGeom prst="rect">
            <a:avLst/>
          </a:prstGeom>
        </p:spPr>
      </p:pic>
      <p:sp>
        <p:nvSpPr>
          <p:cNvPr id="10" name="Object 9"/>
          <p:cNvSpPr/>
          <p:nvPr/>
        </p:nvSpPr>
        <p:spPr>
          <a:xfrm>
            <a:off x="6375393" y="3058427"/>
            <a:ext cx="2199725" cy="696341"/>
          </a:xfrm>
          <a:prstGeom prst="rect">
            <a:avLst/>
          </a:prstGeom>
          <a:noFill/>
        </p:spPr>
        <p:txBody>
          <a:bodyPr wrap="square" rtlCol="0" anchor="t" bIns="0" lIns="0" rIns="0" tIns="0"/>
          <a:lstStyle/>
          <a:p>
            <a:pPr algn="ctr">
              <a:lnSpc>
                <a:spcPts val="1829"/>
              </a:lnSpc>
              <a:buNone/>
            </a:pPr>
            <a:r>
              <a:rPr lang="en-US" sz="1539" spc="31" kern="0" dirty="0" smtClean="0">
                <a:solidFill>
                  <a:srgbClr val="000000">
                    <a:alpha val="80000"/>
                  </a:srgbClr>
                </a:solidFill>
                <a:latin typeface="Source Sans Pro" pitchFamily="34" charset="0"/>
                <a:ea typeface="Source Sans Pro" pitchFamily="34" charset="-122"/>
                <a:cs typeface="Source Sans Pro" pitchFamily="34" charset="-120"/>
              </a:rPr>
              <a:t>Remove URLs, Hashtags, Mentions, and Special Characters</a:t>
            </a:r>
            <a:endParaRPr lang="en-US" dirty="0"/>
          </a:p>
        </p:txBody>
      </p:sp>
      <p:sp>
        <p:nvSpPr>
          <p:cNvPr id="11" name="Object 10"/>
          <p:cNvSpPr/>
          <p:nvPr/>
        </p:nvSpPr>
        <p:spPr>
          <a:xfrm>
            <a:off x="6284928" y="1600038"/>
            <a:ext cx="2513971" cy="1074270"/>
          </a:xfrm>
          <a:prstGeom prst="rect">
            <a:avLst/>
          </a:prstGeom>
          <a:noFill/>
        </p:spPr>
        <p:txBody>
          <a:bodyPr wrap="square" rtlCol="0" anchor="t" bIns="0" lIns="0" rIns="0" tIns="0"/>
          <a:lstStyle/>
          <a:p>
            <a:pPr algn="l">
              <a:lnSpc>
                <a:spcPts val="1693"/>
              </a:lnSpc>
              <a:buNone/>
            </a:pPr>
            <a:r>
              <a:rPr lang="en-US" sz="1283" spc="26" kern="0" dirty="0" smtClean="0">
                <a:solidFill>
                  <a:srgbClr val="000000">
                    <a:alpha val="80000"/>
                  </a:srgbClr>
                </a:solidFill>
                <a:latin typeface="Source Sans Pro" pitchFamily="34" charset="0"/>
                <a:ea typeface="Source Sans Pro" pitchFamily="34" charset="-122"/>
                <a:cs typeface="Source Sans Pro" pitchFamily="34" charset="-120"/>
              </a:rPr>
              <a:t>Eliminate unwanted noise like URLs, hashtags, user mentions, and special characters that are not relevant for sentiment analysis.</a:t>
            </a:r>
            <a:endParaRPr lang="en-US" dirty="0"/>
          </a:p>
        </p:txBody>
      </p:sp>
      <p:pic>
        <p:nvPicPr>
          <p:cNvPr id="12" name="Object 11"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60815" y="2818696"/>
            <a:ext cx="2952012" cy="1190327"/>
          </a:xfrm>
          <a:prstGeom prst="rect">
            <a:avLst/>
          </a:prstGeom>
        </p:spPr>
      </p:pic>
      <p:sp>
        <p:nvSpPr>
          <p:cNvPr id="13" name="Object 12"/>
          <p:cNvSpPr/>
          <p:nvPr/>
        </p:nvSpPr>
        <p:spPr>
          <a:xfrm>
            <a:off x="9136953" y="3291731"/>
            <a:ext cx="2199725" cy="232114"/>
          </a:xfrm>
          <a:prstGeom prst="rect">
            <a:avLst/>
          </a:prstGeom>
          <a:noFill/>
        </p:spPr>
        <p:txBody>
          <a:bodyPr wrap="square" rtlCol="0" anchor="t" bIns="0" lIns="0" rIns="0" tIns="0"/>
          <a:lstStyle/>
          <a:p>
            <a:pPr algn="ctr">
              <a:lnSpc>
                <a:spcPts val="1829"/>
              </a:lnSpc>
              <a:buNone/>
            </a:pPr>
            <a:r>
              <a:rPr lang="en-US" sz="1539" spc="31" kern="0" dirty="0" smtClean="0">
                <a:solidFill>
                  <a:srgbClr val="000000">
                    <a:alpha val="80000"/>
                  </a:srgbClr>
                </a:solidFill>
                <a:latin typeface="Source Sans Pro" pitchFamily="34" charset="0"/>
                <a:ea typeface="Source Sans Pro" pitchFamily="34" charset="-122"/>
                <a:cs typeface="Source Sans Pro" pitchFamily="34" charset="-120"/>
              </a:rPr>
              <a:t>Remove Numbers</a:t>
            </a:r>
            <a:endParaRPr lang="en-US" dirty="0"/>
          </a:p>
        </p:txBody>
      </p:sp>
      <p:sp>
        <p:nvSpPr>
          <p:cNvPr id="14" name="Object 13"/>
          <p:cNvSpPr/>
          <p:nvPr/>
        </p:nvSpPr>
        <p:spPr>
          <a:xfrm>
            <a:off x="9046488" y="2028556"/>
            <a:ext cx="2513971" cy="644562"/>
          </a:xfrm>
          <a:prstGeom prst="rect">
            <a:avLst/>
          </a:prstGeom>
          <a:noFill/>
        </p:spPr>
        <p:txBody>
          <a:bodyPr wrap="square" rtlCol="0" anchor="t" bIns="0" lIns="0" rIns="0" tIns="0"/>
          <a:lstStyle/>
          <a:p>
            <a:pPr algn="l">
              <a:lnSpc>
                <a:spcPts val="1693"/>
              </a:lnSpc>
              <a:buNone/>
            </a:pPr>
            <a:r>
              <a:rPr lang="en-US" sz="1283" spc="26" kern="0" dirty="0" smtClean="0">
                <a:solidFill>
                  <a:srgbClr val="000000">
                    <a:alpha val="80000"/>
                  </a:srgbClr>
                </a:solidFill>
                <a:latin typeface="Source Sans Pro" pitchFamily="34" charset="0"/>
                <a:ea typeface="Source Sans Pro" pitchFamily="34" charset="-122"/>
                <a:cs typeface="Source Sans Pro" pitchFamily="34" charset="-120"/>
              </a:rPr>
              <a:t>Eliminate numbers from the text as they typically do not contribute to sentiment.</a:t>
            </a:r>
            <a:endParaRPr lang="en-US" dirty="0"/>
          </a:p>
        </p:txBody>
      </p:sp>
      <p:pic>
        <p:nvPicPr>
          <p:cNvPr id="15" name="Object 1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56922" y="4104249"/>
            <a:ext cx="2952012" cy="1190327"/>
          </a:xfrm>
          <a:prstGeom prst="rect">
            <a:avLst/>
          </a:prstGeom>
        </p:spPr>
      </p:pic>
      <p:sp>
        <p:nvSpPr>
          <p:cNvPr id="16" name="Object 15"/>
          <p:cNvSpPr/>
          <p:nvPr/>
        </p:nvSpPr>
        <p:spPr>
          <a:xfrm>
            <a:off x="2233054" y="4577285"/>
            <a:ext cx="2199725" cy="232114"/>
          </a:xfrm>
          <a:prstGeom prst="rect">
            <a:avLst/>
          </a:prstGeom>
          <a:noFill/>
        </p:spPr>
        <p:txBody>
          <a:bodyPr wrap="square" rtlCol="0" anchor="t" bIns="0" lIns="0" rIns="0" tIns="0"/>
          <a:lstStyle/>
          <a:p>
            <a:pPr algn="ctr">
              <a:lnSpc>
                <a:spcPts val="1829"/>
              </a:lnSpc>
              <a:buNone/>
            </a:pPr>
            <a:r>
              <a:rPr lang="en-US" sz="1539" spc="31" kern="0" dirty="0" smtClean="0">
                <a:solidFill>
                  <a:srgbClr val="000000">
                    <a:alpha val="80000"/>
                  </a:srgbClr>
                </a:solidFill>
                <a:latin typeface="Source Sans Pro" pitchFamily="34" charset="0"/>
                <a:ea typeface="Source Sans Pro" pitchFamily="34" charset="-122"/>
                <a:cs typeface="Source Sans Pro" pitchFamily="34" charset="-120"/>
              </a:rPr>
              <a:t>Tokenize Text</a:t>
            </a:r>
            <a:endParaRPr lang="en-US" dirty="0"/>
          </a:p>
        </p:txBody>
      </p:sp>
      <p:sp>
        <p:nvSpPr>
          <p:cNvPr id="17" name="Object 16"/>
          <p:cNvSpPr/>
          <p:nvPr/>
        </p:nvSpPr>
        <p:spPr>
          <a:xfrm>
            <a:off x="2142589" y="5428131"/>
            <a:ext cx="2513971" cy="859416"/>
          </a:xfrm>
          <a:prstGeom prst="rect">
            <a:avLst/>
          </a:prstGeom>
          <a:noFill/>
        </p:spPr>
        <p:txBody>
          <a:bodyPr wrap="square" rtlCol="0" anchor="t" bIns="0" lIns="0" rIns="0" tIns="0"/>
          <a:lstStyle/>
          <a:p>
            <a:pPr algn="l">
              <a:lnSpc>
                <a:spcPts val="1693"/>
              </a:lnSpc>
              <a:buNone/>
            </a:pPr>
            <a:r>
              <a:rPr lang="en-US" sz="1283" spc="26" kern="0" dirty="0" smtClean="0">
                <a:solidFill>
                  <a:srgbClr val="000000">
                    <a:alpha val="80000"/>
                  </a:srgbClr>
                </a:solidFill>
                <a:latin typeface="Source Sans Pro" pitchFamily="34" charset="0"/>
                <a:ea typeface="Source Sans Pro" pitchFamily="34" charset="-122"/>
                <a:cs typeface="Source Sans Pro" pitchFamily="34" charset="-120"/>
              </a:rPr>
              <a:t>Split the text into individual words (tokens) for further processing like removing stopwords and lemmatization.</a:t>
            </a:r>
            <a:endParaRPr lang="en-US" dirty="0"/>
          </a:p>
        </p:txBody>
      </p:sp>
      <p:pic>
        <p:nvPicPr>
          <p:cNvPr id="18" name="Object 17"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18472" y="4104249"/>
            <a:ext cx="2961534" cy="1190327"/>
          </a:xfrm>
          <a:prstGeom prst="rect">
            <a:avLst/>
          </a:prstGeom>
        </p:spPr>
      </p:pic>
      <p:sp>
        <p:nvSpPr>
          <p:cNvPr id="19" name="Object 18"/>
          <p:cNvSpPr/>
          <p:nvPr/>
        </p:nvSpPr>
        <p:spPr>
          <a:xfrm>
            <a:off x="4994614" y="4577285"/>
            <a:ext cx="2199725" cy="232114"/>
          </a:xfrm>
          <a:prstGeom prst="rect">
            <a:avLst/>
          </a:prstGeom>
          <a:noFill/>
        </p:spPr>
        <p:txBody>
          <a:bodyPr wrap="square" rtlCol="0" anchor="t" bIns="0" lIns="0" rIns="0" tIns="0"/>
          <a:lstStyle/>
          <a:p>
            <a:pPr algn="ctr">
              <a:lnSpc>
                <a:spcPts val="1829"/>
              </a:lnSpc>
              <a:buNone/>
            </a:pPr>
            <a:r>
              <a:rPr lang="en-US" sz="1539" spc="31" kern="0" dirty="0" smtClean="0">
                <a:solidFill>
                  <a:srgbClr val="000000">
                    <a:alpha val="80000"/>
                  </a:srgbClr>
                </a:solidFill>
                <a:latin typeface="Source Sans Pro" pitchFamily="34" charset="0"/>
                <a:ea typeface="Source Sans Pro" pitchFamily="34" charset="-122"/>
                <a:cs typeface="Source Sans Pro" pitchFamily="34" charset="-120"/>
              </a:rPr>
              <a:t>Remove Stopwords</a:t>
            </a:r>
            <a:endParaRPr lang="en-US" dirty="0"/>
          </a:p>
        </p:txBody>
      </p:sp>
      <p:sp>
        <p:nvSpPr>
          <p:cNvPr id="20" name="Object 19"/>
          <p:cNvSpPr/>
          <p:nvPr/>
        </p:nvSpPr>
        <p:spPr>
          <a:xfrm>
            <a:off x="4904149" y="5428131"/>
            <a:ext cx="2513971" cy="859416"/>
          </a:xfrm>
          <a:prstGeom prst="rect">
            <a:avLst/>
          </a:prstGeom>
          <a:noFill/>
        </p:spPr>
        <p:txBody>
          <a:bodyPr wrap="square" rtlCol="0" anchor="t" bIns="0" lIns="0" rIns="0" tIns="0"/>
          <a:lstStyle/>
          <a:p>
            <a:pPr algn="l">
              <a:lnSpc>
                <a:spcPts val="1693"/>
              </a:lnSpc>
              <a:buNone/>
            </a:pPr>
            <a:r>
              <a:rPr lang="en-US" sz="1283" spc="26" kern="0" dirty="0" smtClean="0">
                <a:solidFill>
                  <a:srgbClr val="000000">
                    <a:alpha val="80000"/>
                  </a:srgbClr>
                </a:solidFill>
                <a:latin typeface="Source Sans Pro" pitchFamily="34" charset="0"/>
                <a:ea typeface="Source Sans Pro" pitchFamily="34" charset="-122"/>
                <a:cs typeface="Source Sans Pro" pitchFamily="34" charset="-120"/>
              </a:rPr>
              <a:t>Remove common words (stopwords) that do not contribute much to sentiment, such as 'and', 'the', 'is', etc.</a:t>
            </a:r>
            <a:endParaRPr lang="en-US" dirty="0"/>
          </a:p>
        </p:txBody>
      </p:sp>
      <p:pic>
        <p:nvPicPr>
          <p:cNvPr id="21" name="Object 20" descr="preencoded.png">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380034" y="4104249"/>
            <a:ext cx="2961534" cy="1190327"/>
          </a:xfrm>
          <a:prstGeom prst="rect">
            <a:avLst/>
          </a:prstGeom>
        </p:spPr>
      </p:pic>
      <p:sp>
        <p:nvSpPr>
          <p:cNvPr id="22" name="Object 21"/>
          <p:cNvSpPr/>
          <p:nvPr/>
        </p:nvSpPr>
        <p:spPr>
          <a:xfrm>
            <a:off x="7756173" y="4577285"/>
            <a:ext cx="2199725" cy="232114"/>
          </a:xfrm>
          <a:prstGeom prst="rect">
            <a:avLst/>
          </a:prstGeom>
          <a:noFill/>
        </p:spPr>
        <p:txBody>
          <a:bodyPr wrap="square" rtlCol="0" anchor="t" bIns="0" lIns="0" rIns="0" tIns="0"/>
          <a:lstStyle/>
          <a:p>
            <a:pPr algn="ctr">
              <a:lnSpc>
                <a:spcPts val="1829"/>
              </a:lnSpc>
              <a:buNone/>
            </a:pPr>
            <a:r>
              <a:rPr lang="en-US" sz="1539" spc="31" kern="0" dirty="0" smtClean="0">
                <a:solidFill>
                  <a:srgbClr val="ffffff">
                    <a:alpha val="90000"/>
                  </a:srgbClr>
                </a:solidFill>
                <a:latin typeface="Source Sans Pro" pitchFamily="34" charset="0"/>
                <a:ea typeface="Source Sans Pro" pitchFamily="34" charset="-122"/>
                <a:cs typeface="Source Sans Pro" pitchFamily="34" charset="-120"/>
              </a:rPr>
              <a:t>Lemmatization</a:t>
            </a:r>
            <a:endParaRPr lang="en-US" dirty="0"/>
          </a:p>
        </p:txBody>
      </p:sp>
      <p:sp>
        <p:nvSpPr>
          <p:cNvPr id="23" name="Object 22"/>
          <p:cNvSpPr/>
          <p:nvPr/>
        </p:nvSpPr>
        <p:spPr>
          <a:xfrm>
            <a:off x="7665708" y="5428131"/>
            <a:ext cx="2513971" cy="1074270"/>
          </a:xfrm>
          <a:prstGeom prst="rect">
            <a:avLst/>
          </a:prstGeom>
          <a:noFill/>
        </p:spPr>
        <p:txBody>
          <a:bodyPr wrap="square" rtlCol="0" anchor="t" bIns="0" lIns="0" rIns="0" tIns="0"/>
          <a:lstStyle/>
          <a:p>
            <a:pPr algn="l">
              <a:lnSpc>
                <a:spcPts val="1693"/>
              </a:lnSpc>
              <a:buNone/>
            </a:pPr>
            <a:r>
              <a:rPr lang="en-US" sz="1283" spc="26" kern="0" dirty="0" smtClean="0">
                <a:solidFill>
                  <a:srgbClr val="000000">
                    <a:alpha val="80000"/>
                  </a:srgbClr>
                </a:solidFill>
                <a:latin typeface="Source Sans Pro" pitchFamily="34" charset="0"/>
                <a:ea typeface="Source Sans Pro" pitchFamily="34" charset="-122"/>
                <a:cs typeface="Source Sans Pro" pitchFamily="34" charset="-120"/>
              </a:rPr>
              <a:t>Reduce words to their base or root form (lemma) to standardize and reduce dimensionality, e.g., 'running' becomes 'run'.</a:t>
            </a:r>
            <a:endParaRPr lang="en-US" dirty="0"/>
          </a:p>
        </p:txBody>
      </p:sp>
    </p:spTree>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419590"/>
            <a:ext cx="12188952" cy="541599"/>
          </a:xfrm>
          <a:prstGeom prst="rect">
            <a:avLst/>
          </a:prstGeom>
          <a:noFill/>
        </p:spPr>
        <p:txBody>
          <a:bodyPr wrap="square" rtlCol="0" anchor="t" bIns="0" lIns="0" rIns="0" tIns="0"/>
          <a:lstStyle/>
          <a:p>
            <a:pPr algn="ctr">
              <a:lnSpc>
                <a:spcPts val="4266"/>
              </a:lnSpc>
              <a:buNone/>
            </a:pPr>
            <a:r>
              <a:rPr lang="en-US" b="1" sz="4688" spc="47" kern="0" dirty="0" smtClean="0">
                <a:solidFill>
                  <a:srgbClr val="000000">
                    <a:alpha val="80000"/>
                  </a:srgbClr>
                </a:solidFill>
                <a:latin typeface="Bebas Neue" pitchFamily="34" charset="0"/>
                <a:ea typeface="Bebas Neue" pitchFamily="34" charset="-122"/>
                <a:cs typeface="Bebas Neue" pitchFamily="34" charset="-120"/>
              </a:rPr>
              <a:t>Models Tried</a:t>
            </a:r>
            <a:endParaRPr lang="en-US" dirty="0"/>
          </a:p>
        </p:txBody>
      </p:sp>
      <p:sp>
        <p:nvSpPr>
          <p:cNvPr id="3" name="Object 2"/>
          <p:cNvSpPr/>
          <p:nvPr/>
        </p:nvSpPr>
        <p:spPr>
          <a:xfrm>
            <a:off x="952262" y="1649199"/>
            <a:ext cx="5446938" cy="4704650"/>
          </a:xfrm>
          <a:prstGeom prst="rect">
            <a:avLst/>
          </a:prstGeom>
          <a:noFill/>
        </p:spPr>
        <p:txBody>
          <a:bodyPr wrap="square" rtlCol="0" anchor="t" bIns="0" lIns="0" rIns="0" tIns="0"/>
          <a:lstStyle/>
          <a:p>
            <a:pPr algn="l" marL="242900" indent="-242900">
              <a:lnSpc>
                <a:spcPts val="2454"/>
              </a:lnSpc>
              <a:buSzPct val="100000"/>
              <a:buChar char="•"/>
            </a:pPr>
            <a:r>
              <a:rPr lang="en-US" sz="2066" spc="41" kern="0" dirty="0" smtClean="0">
                <a:solidFill>
                  <a:srgbClr val="000000">
                    <a:alpha val="80000"/>
                  </a:srgbClr>
                </a:solidFill>
                <a:latin typeface="Source Sans Pro" pitchFamily="34" charset="0"/>
                <a:ea typeface="Source Sans Pro" pitchFamily="34" charset="-122"/>
                <a:cs typeface="Source Sans Pro" pitchFamily="34" charset="-120"/>
              </a:rPr>
              <a:t>Decision Tree</a:t>
            </a:r>
          </a:p>
          <a:p>
            <a:pPr algn="l" lvl="1">
              <a:lnSpc>
                <a:spcPts val="1742"/>
              </a:lnSpc>
              <a:spcBef>
                <a:spcPts val="303"/>
              </a:spcBef>
              <a:buNone/>
            </a:pPr>
            <a:r>
              <a:rPr lang="en-US" sz="1320" spc="26" kern="0" dirty="0" smtClean="0">
                <a:solidFill>
                  <a:srgbClr val="000000">
                    <a:alpha val="80000"/>
                  </a:srgbClr>
                </a:solidFill>
                <a:latin typeface="Source Sans Pro" pitchFamily="34" charset="0"/>
                <a:ea typeface="Source Sans Pro" pitchFamily="34" charset="-122"/>
                <a:cs typeface="Source Sans Pro" pitchFamily="34" charset="-120"/>
              </a:rPr>
              <a:t>A tree-based model that recursively partitions the data space based on feature values, creating a hierarchical structure of decisions. It is interpretable and can handle both numerical and categorical features, but may be prone to overfitting.</a:t>
            </a:r>
          </a:p>
          <a:p>
            <a:pPr algn="l" marL="242900" indent="-242900">
              <a:lnSpc>
                <a:spcPts val="2454"/>
              </a:lnSpc>
              <a:spcBef>
                <a:spcPts val="2148"/>
              </a:spcBef>
              <a:buSzPct val="100000"/>
              <a:buChar char="•"/>
            </a:pPr>
            <a:r>
              <a:rPr lang="en-US" sz="2066" spc="41" kern="0" dirty="0" smtClean="0">
                <a:solidFill>
                  <a:srgbClr val="000000">
                    <a:alpha val="80000"/>
                  </a:srgbClr>
                </a:solidFill>
                <a:latin typeface="Source Sans Pro" pitchFamily="34" charset="0"/>
                <a:ea typeface="Source Sans Pro" pitchFamily="34" charset="-122"/>
                <a:cs typeface="Source Sans Pro" pitchFamily="34" charset="-120"/>
              </a:rPr>
              <a:t>Random Forest</a:t>
            </a:r>
          </a:p>
          <a:p>
            <a:pPr algn="l" lvl="1">
              <a:lnSpc>
                <a:spcPts val="1742"/>
              </a:lnSpc>
              <a:spcBef>
                <a:spcPts val="303"/>
              </a:spcBef>
              <a:buNone/>
            </a:pPr>
            <a:r>
              <a:rPr lang="en-US" sz="1320" spc="26" kern="0" dirty="0" smtClean="0">
                <a:solidFill>
                  <a:srgbClr val="000000">
                    <a:alpha val="80000"/>
                  </a:srgbClr>
                </a:solidFill>
                <a:latin typeface="Source Sans Pro" pitchFamily="34" charset="0"/>
                <a:ea typeface="Source Sans Pro" pitchFamily="34" charset="-122"/>
                <a:cs typeface="Source Sans Pro" pitchFamily="34" charset="-120"/>
              </a:rPr>
              <a:t>An ensemble learning method that combines multiple decision trees, trained on random subsets of features and data. It reduces overfitting, provides robust performance, and can handle high-dimensional data, but may be less interpretable than individual trees.</a:t>
            </a:r>
          </a:p>
          <a:p>
            <a:pPr algn="l" marL="242900" indent="-242900">
              <a:lnSpc>
                <a:spcPts val="2454"/>
              </a:lnSpc>
              <a:spcBef>
                <a:spcPts val="2148"/>
              </a:spcBef>
              <a:buSzPct val="100000"/>
              <a:buChar char="•"/>
            </a:pPr>
            <a:r>
              <a:rPr lang="en-US" sz="2066" spc="41" kern="0" dirty="0" smtClean="0">
                <a:solidFill>
                  <a:srgbClr val="000000">
                    <a:alpha val="80000"/>
                  </a:srgbClr>
                </a:solidFill>
                <a:latin typeface="Source Sans Pro" pitchFamily="34" charset="0"/>
                <a:ea typeface="Source Sans Pro" pitchFamily="34" charset="-122"/>
                <a:cs typeface="Source Sans Pro" pitchFamily="34" charset="-120"/>
              </a:rPr>
              <a:t>Gradient Boosting</a:t>
            </a:r>
          </a:p>
          <a:p>
            <a:pPr algn="l" lvl="1">
              <a:lnSpc>
                <a:spcPts val="1742"/>
              </a:lnSpc>
              <a:spcBef>
                <a:spcPts val="303"/>
              </a:spcBef>
              <a:buNone/>
            </a:pPr>
            <a:r>
              <a:rPr lang="en-US" sz="1320" spc="26" kern="0" dirty="0" smtClean="0">
                <a:solidFill>
                  <a:srgbClr val="000000">
                    <a:alpha val="80000"/>
                  </a:srgbClr>
                </a:solidFill>
                <a:latin typeface="Source Sans Pro" pitchFamily="34" charset="0"/>
                <a:ea typeface="Source Sans Pro" pitchFamily="34" charset="-122"/>
                <a:cs typeface="Source Sans Pro" pitchFamily="34" charset="-120"/>
              </a:rPr>
              <a:t>An ensemble technique that iteratively combines weak models (decision trees) into a strong predictive model. It can effectively handle complex, non-linear relationships and is robust to outliers, but may be prone to overfitting and is less interpretable than individual trees.</a:t>
            </a:r>
            <a:endParaRPr lang="en-US" dirty="0"/>
          </a:p>
        </p:txBody>
      </p:sp>
      <p:sp>
        <p:nvSpPr>
          <p:cNvPr id="4" name="Object 3"/>
          <p:cNvSpPr/>
          <p:nvPr/>
        </p:nvSpPr>
        <p:spPr>
          <a:xfrm>
            <a:off x="6284928" y="1649199"/>
            <a:ext cx="5446938" cy="3191149"/>
          </a:xfrm>
          <a:prstGeom prst="rect">
            <a:avLst/>
          </a:prstGeom>
          <a:noFill/>
        </p:spPr>
        <p:txBody>
          <a:bodyPr wrap="square" rtlCol="0" anchor="t" bIns="0" lIns="0" rIns="0" tIns="0"/>
          <a:lstStyle/>
          <a:p>
            <a:pPr algn="l" marL="242900" indent="-242900">
              <a:lnSpc>
                <a:spcPts val="2454"/>
              </a:lnSpc>
              <a:buSzPct val="100000"/>
              <a:buChar char="•"/>
            </a:pPr>
            <a:r>
              <a:rPr lang="en-US" sz="2066" spc="41" kern="0" dirty="0" smtClean="0">
                <a:solidFill>
                  <a:srgbClr val="000000">
                    <a:alpha val="80000"/>
                  </a:srgbClr>
                </a:solidFill>
                <a:latin typeface="Source Sans Pro" pitchFamily="34" charset="0"/>
                <a:ea typeface="Source Sans Pro" pitchFamily="34" charset="-122"/>
                <a:cs typeface="Source Sans Pro" pitchFamily="34" charset="-120"/>
              </a:rPr>
              <a:t>AdaBoost</a:t>
            </a:r>
          </a:p>
          <a:p>
            <a:pPr algn="l" lvl="1">
              <a:lnSpc>
                <a:spcPts val="1742"/>
              </a:lnSpc>
              <a:spcBef>
                <a:spcPts val="303"/>
              </a:spcBef>
              <a:buNone/>
            </a:pPr>
            <a:r>
              <a:rPr lang="en-US" sz="1320" spc="26" kern="0" dirty="0" smtClean="0">
                <a:solidFill>
                  <a:srgbClr val="000000">
                    <a:alpha val="80000"/>
                  </a:srgbClr>
                </a:solidFill>
                <a:latin typeface="Source Sans Pro" pitchFamily="34" charset="0"/>
                <a:ea typeface="Source Sans Pro" pitchFamily="34" charset="-122"/>
                <a:cs typeface="Source Sans Pro" pitchFamily="34" charset="-120"/>
              </a:rPr>
              <a:t>An ensemble boosting algorithm that iteratively trains weak classifiers (decision trees) and adjusts the data weights to focus on misclassified instances. It can improve performance on complex datasets but may be sensitive to noisy data and outliers.</a:t>
            </a:r>
          </a:p>
          <a:p>
            <a:pPr algn="l" marL="242900" indent="-242900">
              <a:lnSpc>
                <a:spcPts val="2454"/>
              </a:lnSpc>
              <a:spcBef>
                <a:spcPts val="2148"/>
              </a:spcBef>
              <a:buSzPct val="100000"/>
              <a:buChar char="•"/>
            </a:pPr>
            <a:r>
              <a:rPr lang="en-US" sz="2066" spc="41" kern="0" dirty="0" smtClean="0">
                <a:solidFill>
                  <a:srgbClr val="000000">
                    <a:alpha val="80000"/>
                  </a:srgbClr>
                </a:solidFill>
                <a:latin typeface="Source Sans Pro" pitchFamily="34" charset="0"/>
                <a:ea typeface="Source Sans Pro" pitchFamily="34" charset="-122"/>
                <a:cs typeface="Source Sans Pro" pitchFamily="34" charset="-120"/>
              </a:rPr>
              <a:t>Multinomial Naive Bayes</a:t>
            </a:r>
          </a:p>
          <a:p>
            <a:pPr algn="l" lvl="1">
              <a:lnSpc>
                <a:spcPts val="1742"/>
              </a:lnSpc>
              <a:spcBef>
                <a:spcPts val="303"/>
              </a:spcBef>
              <a:buNone/>
            </a:pPr>
            <a:r>
              <a:rPr lang="en-US" sz="1320" spc="26" kern="0" dirty="0" smtClean="0">
                <a:solidFill>
                  <a:srgbClr val="000000">
                    <a:alpha val="80000"/>
                  </a:srgbClr>
                </a:solidFill>
                <a:latin typeface="Source Sans Pro" pitchFamily="34" charset="0"/>
                <a:ea typeface="Source Sans Pro" pitchFamily="34" charset="-122"/>
                <a:cs typeface="Source Sans Pro" pitchFamily="34" charset="-120"/>
              </a:rPr>
              <a:t>A probabilistic classifier based on Bayes' theorem, specifically designed for text classification tasks. It assumes feature independence and calculates probabilities for each class, providing a simple and efficient approach, but may perform poorly when the feature independence assumption is violated.</a:t>
            </a:r>
            <a:endParaRPr lang="en-US" dirty="0"/>
          </a:p>
        </p:txBody>
      </p:sp>
    </p:spTree>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file>

<file path=ppt/tags/tag10.xml><?xml version="1.0" encoding="utf-8"?>
<p:tagLst xmlns:a="http://schemas.openxmlformats.org/drawingml/2006/main" xmlns:r="http://schemas.openxmlformats.org/officeDocument/2006/relationships" xmlns:p="http://schemas.openxmlformats.org/presentationml/2006/main"/>
</file>

<file path=ppt/tags/tag11.xml><?xml version="1.0" encoding="utf-8"?>
<p:tagLst xmlns:a="http://schemas.openxmlformats.org/drawingml/2006/main" xmlns:r="http://schemas.openxmlformats.org/officeDocument/2006/relationships" xmlns:p="http://schemas.openxmlformats.org/presentationml/2006/main"/>
</file>

<file path=ppt/tags/tag12.xml><?xml version="1.0" encoding="utf-8"?>
<p:tagLst xmlns:a="http://schemas.openxmlformats.org/drawingml/2006/main" xmlns:r="http://schemas.openxmlformats.org/officeDocument/2006/relationships" xmlns:p="http://schemas.openxmlformats.org/presentationml/2006/main"/>
</file>

<file path=ppt/tags/tag13.xml><?xml version="1.0" encoding="utf-8"?>
<p:tagLst xmlns:a="http://schemas.openxmlformats.org/drawingml/2006/main" xmlns:r="http://schemas.openxmlformats.org/officeDocument/2006/relationships" xmlns:p="http://schemas.openxmlformats.org/presentationml/2006/main"/>
</file>

<file path=ppt/tags/tag14.xml><?xml version="1.0" encoding="utf-8"?>
<p:tagLst xmlns:a="http://schemas.openxmlformats.org/drawingml/2006/main" xmlns:r="http://schemas.openxmlformats.org/officeDocument/2006/relationships" xmlns:p="http://schemas.openxmlformats.org/presentationml/2006/main"/>
</file>

<file path=ppt/tags/tag15.xml><?xml version="1.0" encoding="utf-8"?>
<p:tagLst xmlns:a="http://schemas.openxmlformats.org/drawingml/2006/main" xmlns:r="http://schemas.openxmlformats.org/officeDocument/2006/relationships" xmlns:p="http://schemas.openxmlformats.org/presentationml/2006/main"/>
</file>

<file path=ppt/tags/tag2.xml><?xml version="1.0" encoding="utf-8"?>
<p:tagLst xmlns:a="http://schemas.openxmlformats.org/drawingml/2006/main" xmlns:r="http://schemas.openxmlformats.org/officeDocument/2006/relationships" xmlns:p="http://schemas.openxmlformats.org/presentationml/2006/main"/>
</file>

<file path=ppt/tags/tag3.xml><?xml version="1.0" encoding="utf-8"?>
<p:tagLst xmlns:a="http://schemas.openxmlformats.org/drawingml/2006/main" xmlns:r="http://schemas.openxmlformats.org/officeDocument/2006/relationships" xmlns:p="http://schemas.openxmlformats.org/presentationml/2006/main"/>
</file>

<file path=ppt/tags/tag4.xml><?xml version="1.0" encoding="utf-8"?>
<p:tagLst xmlns:a="http://schemas.openxmlformats.org/drawingml/2006/main" xmlns:r="http://schemas.openxmlformats.org/officeDocument/2006/relationships" xmlns:p="http://schemas.openxmlformats.org/presentationml/2006/main"/>
</file>

<file path=ppt/tags/tag5.xml><?xml version="1.0" encoding="utf-8"?>
<p:tagLst xmlns:a="http://schemas.openxmlformats.org/drawingml/2006/main" xmlns:r="http://schemas.openxmlformats.org/officeDocument/2006/relationships" xmlns:p="http://schemas.openxmlformats.org/presentationml/2006/main"/>
</file>

<file path=ppt/tags/tag6.xml><?xml version="1.0" encoding="utf-8"?>
<p:tagLst xmlns:a="http://schemas.openxmlformats.org/drawingml/2006/main" xmlns:r="http://schemas.openxmlformats.org/officeDocument/2006/relationships" xmlns:p="http://schemas.openxmlformats.org/presentationml/2006/main"/>
</file>

<file path=ppt/tags/tag7.xml><?xml version="1.0" encoding="utf-8"?>
<p:tagLst xmlns:a="http://schemas.openxmlformats.org/drawingml/2006/main" xmlns:r="http://schemas.openxmlformats.org/officeDocument/2006/relationships" xmlns:p="http://schemas.openxmlformats.org/presentationml/2006/main"/>
</file>

<file path=ppt/tags/tag8.xml><?xml version="1.0" encoding="utf-8"?>
<p:tagLst xmlns:a="http://schemas.openxmlformats.org/drawingml/2006/main" xmlns:r="http://schemas.openxmlformats.org/officeDocument/2006/relationships" xmlns:p="http://schemas.openxmlformats.org/presentationml/2006/main"/>
</file>

<file path=ppt/tags/tag9.xml><?xml version="1.0" encoding="utf-8"?>
<p:tagLst xmlns:a="http://schemas.openxmlformats.org/drawingml/2006/main" xmlns:r="http://schemas.openxmlformats.org/officeDocument/2006/relationships" xmlns:p="http://schemas.openxmlformats.org/presentationml/2006/main"/>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PresentationFormat>
  <Paragraphs>0</Paragraphs>
  <Slides>15</Slides>
  <Notes>15</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Company>Beautiful.ai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 Analysis Tool for Twitter</dc:title>
  <dc:subject>Sentiment Analysis Tool for Twitter</dc:subject>
  <dc:creator>nkishore@mail.yu.edu</dc:creator>
  <cp:lastModifiedBy>nkishore@mail.yu.edu</cp:lastModifiedBy>
  <cp:revision>1</cp:revision>
  <dcterms:created xsi:type="dcterms:W3CDTF">2024-05-15T22:38:08.873Z</dcterms:created>
  <dcterms:modified xsi:type="dcterms:W3CDTF">2024-05-15T22:38:08.873Z</dcterms:modified>
</cp:coreProperties>
</file>